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258" r:id="rId4"/>
    <p:sldId id="259" r:id="rId5"/>
    <p:sldId id="262" r:id="rId6"/>
    <p:sldId id="260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2634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Suman Fernando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127A9-AD58-42AC-A82F-1C8DFA355AD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591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96213-1C0A-4734-9FCB-434728E49CB4}" type="datetimeFigureOut">
              <a:rPr lang="en-GB" smtClean="0"/>
              <a:t>17/12/2018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AC05F-33A6-4AB8-BBE5-AED740EBD7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415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>
                <a:latin typeface="Arial" charset="0"/>
              </a:rPr>
              <a:t>*</a:t>
            </a:r>
            <a:endParaRPr lang="en-US" sz="1200" i="0" dirty="0" smtClean="0">
              <a:latin typeface="Arial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r>
              <a:rPr lang="en-GB" dirty="0" smtClean="0">
                <a:latin typeface="Arial" charset="0"/>
              </a:rPr>
              <a:t>05/10/2011</a:t>
            </a:r>
            <a:endParaRPr lang="en-US" sz="1200" i="0" dirty="0" smtClean="0">
              <a:latin typeface="Arial" charset="0"/>
            </a:endParaRP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>
                <a:latin typeface="Arial" charset="0"/>
              </a:rPr>
              <a:t>*</a:t>
            </a:r>
            <a:endParaRPr lang="en-US" sz="1200" i="0" dirty="0" smtClean="0">
              <a:latin typeface="Arial" charset="0"/>
            </a:endParaRP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>
                <a:latin typeface="Arial" charset="0"/>
              </a:rPr>
              <a:t>##</a:t>
            </a:r>
            <a:endParaRPr lang="en-US" sz="1200" i="0" dirty="0" smtClean="0">
              <a:latin typeface="Arial" charset="0"/>
            </a:endParaRPr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umanfernando@btinternet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752600"/>
            <a:ext cx="8382000" cy="1774825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 Black" pitchFamily="34" charset="0"/>
              </a:rPr>
              <a:t>Psychological therapies in a multicultural multi-faith society </a:t>
            </a:r>
            <a:endParaRPr lang="en-GB" sz="3600" b="1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4953000"/>
            <a:ext cx="6400800" cy="1752600"/>
          </a:xfrm>
        </p:spPr>
        <p:txBody>
          <a:bodyPr>
            <a:normAutofit fontScale="47500" lnSpcReduction="20000"/>
          </a:bodyPr>
          <a:lstStyle/>
          <a:p>
            <a:pPr algn="l">
              <a:lnSpc>
                <a:spcPct val="90000"/>
              </a:lnSpc>
            </a:pPr>
            <a:r>
              <a:rPr lang="en-US" sz="3000" b="1" dirty="0">
                <a:latin typeface="Arial Black" pitchFamily="34" charset="0"/>
              </a:rPr>
              <a:t>Suman Fernando</a:t>
            </a:r>
          </a:p>
          <a:p>
            <a:pPr algn="l">
              <a:lnSpc>
                <a:spcPct val="90000"/>
              </a:lnSpc>
            </a:pPr>
            <a:r>
              <a:rPr lang="en-US" sz="3000" b="1" dirty="0">
                <a:latin typeface="Arial Black" pitchFamily="34" charset="0"/>
              </a:rPr>
              <a:t>Honorary Professor, Faculty of Social Sciences and Humanities </a:t>
            </a:r>
          </a:p>
          <a:p>
            <a:pPr algn="l">
              <a:lnSpc>
                <a:spcPct val="90000"/>
              </a:lnSpc>
            </a:pPr>
            <a:r>
              <a:rPr lang="en-US" sz="3000" b="1" dirty="0">
                <a:latin typeface="Arial Black" pitchFamily="34" charset="0"/>
              </a:rPr>
              <a:t>London Metropolitan University</a:t>
            </a:r>
          </a:p>
          <a:p>
            <a:pPr algn="l">
              <a:lnSpc>
                <a:spcPct val="90000"/>
              </a:lnSpc>
            </a:pPr>
            <a:r>
              <a:rPr lang="en-US" sz="3000" b="1" i="1" dirty="0">
                <a:latin typeface="Arial Black" pitchFamily="34" charset="0"/>
              </a:rPr>
              <a:t>Former</a:t>
            </a:r>
            <a:r>
              <a:rPr lang="en-US" sz="3000" b="1" dirty="0">
                <a:latin typeface="Arial Black" pitchFamily="34" charset="0"/>
              </a:rPr>
              <a:t> </a:t>
            </a:r>
          </a:p>
          <a:p>
            <a:pPr algn="l">
              <a:lnSpc>
                <a:spcPct val="90000"/>
              </a:lnSpc>
            </a:pPr>
            <a:r>
              <a:rPr lang="en-US" sz="3000" b="1" dirty="0">
                <a:latin typeface="Arial Black" pitchFamily="34" charset="0"/>
              </a:rPr>
              <a:t>Senior Lecturer in Mental  Health, European Centre Study for   Migration and Social Care (MASC)  University of Kent &amp; Consultant Psychiatrist , Chase Farm Hospital, Enfield Middlesex</a:t>
            </a:r>
          </a:p>
          <a:p>
            <a:pPr algn="l">
              <a:lnSpc>
                <a:spcPct val="90000"/>
              </a:lnSpc>
            </a:pPr>
            <a:r>
              <a:rPr lang="en-US" sz="4000" b="1" dirty="0">
                <a:latin typeface="Arial Black" pitchFamily="34" charset="0"/>
              </a:rPr>
              <a:t>Website: www.sumanfernando.com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587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Topics to be covered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atin typeface="Arial Rounded MT Bold"/>
              </a:rPr>
              <a:t>Western </a:t>
            </a:r>
            <a:r>
              <a:rPr lang="en-GB" b="1" dirty="0">
                <a:latin typeface="Arial Rounded MT Bold"/>
              </a:rPr>
              <a:t>tradition in </a:t>
            </a:r>
            <a:r>
              <a:rPr lang="en-GB" b="1" dirty="0" smtClean="0">
                <a:latin typeface="Arial Rounded MT Bold"/>
              </a:rPr>
              <a:t>therapy</a:t>
            </a:r>
          </a:p>
          <a:p>
            <a:r>
              <a:rPr lang="en-GB" b="1" dirty="0" smtClean="0">
                <a:latin typeface="Arial Rounded MT Bold"/>
              </a:rPr>
              <a:t>What mental </a:t>
            </a:r>
            <a:r>
              <a:rPr lang="en-GB" b="1" dirty="0">
                <a:latin typeface="Arial Rounded MT Bold"/>
              </a:rPr>
              <a:t>health </a:t>
            </a:r>
            <a:r>
              <a:rPr lang="en-GB" b="1" dirty="0" smtClean="0">
                <a:latin typeface="Arial Rounded MT Bold"/>
              </a:rPr>
              <a:t>means</a:t>
            </a:r>
          </a:p>
          <a:p>
            <a:r>
              <a:rPr lang="en-GB" b="1" dirty="0" smtClean="0">
                <a:latin typeface="Arial Rounded MT Bold"/>
              </a:rPr>
              <a:t>The way forward to improve therapies</a:t>
            </a:r>
          </a:p>
          <a:p>
            <a:r>
              <a:rPr lang="en-GB" b="1" dirty="0" smtClean="0">
                <a:latin typeface="Arial Rounded MT Bold"/>
              </a:rPr>
              <a:t>Plurality of services </a:t>
            </a:r>
          </a:p>
          <a:p>
            <a:r>
              <a:rPr lang="en-GB" b="1" dirty="0" smtClean="0">
                <a:latin typeface="Arial Rounded MT Bold"/>
              </a:rPr>
              <a:t>Service-user choice</a:t>
            </a:r>
          </a:p>
          <a:p>
            <a:r>
              <a:rPr lang="en-GB" b="1" dirty="0" smtClean="0">
                <a:latin typeface="Arial Rounded MT Bold"/>
              </a:rPr>
              <a:t>Blending (‘fusion’) of different 	approaches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4784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CULTURE AND ‘MIND</a:t>
            </a:r>
            <a:r>
              <a:rPr lang="en-GB" sz="3600" dirty="0" smtClean="0"/>
              <a:t>’</a:t>
            </a:r>
            <a:br>
              <a:rPr lang="en-GB" sz="3600" dirty="0" smtClean="0"/>
            </a:br>
            <a:endParaRPr lang="en-US" sz="1400" dirty="0" smtClean="0"/>
          </a:p>
        </p:txBody>
      </p:sp>
      <p:graphicFrame>
        <p:nvGraphicFramePr>
          <p:cNvPr id="237608" name="Group 4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91113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WESTERN TRADITION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EASTERN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TRADITION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‘MIND’ &amp; ‘BODY’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Distinct  entities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Indivisible whole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ANALYSIS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Reductionist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Holistic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6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TOOLS FOR STUDY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Objective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Subjective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74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SPIRITUALITY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Ref: Fernando, S. (2008) ‘Meanings and realities’ in S. Fernando &amp; F. Keating (eds.) </a:t>
                      </a:r>
                      <a:r>
                        <a:rPr kumimoji="0" lang="en-GB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Mental Health in a multi-ethnic Society</a:t>
                      </a: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, Brunner-Routledge, London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Add-on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Integral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75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21688" cy="1165225"/>
          </a:xfrm>
          <a:noFill/>
        </p:spPr>
        <p:txBody>
          <a:bodyPr lIns="92075" tIns="46038" rIns="92075" bIns="46038" anchor="b">
            <a:normAutofit fontScale="90000"/>
          </a:bodyPr>
          <a:lstStyle/>
          <a:p>
            <a:pPr eaLnBrk="1" hangingPunct="1"/>
            <a:r>
              <a:rPr lang="en-GB" sz="3600" dirty="0" smtClean="0">
                <a:latin typeface="Arial Black" pitchFamily="34" charset="0"/>
              </a:rPr>
              <a:t>CULTURE OF WESTERN PSYCHOLOGY &amp; PSYCHIATRY</a:t>
            </a:r>
            <a:endParaRPr lang="en-US" sz="3600" dirty="0" smtClean="0">
              <a:latin typeface="Arial Black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52600"/>
            <a:ext cx="8135938" cy="4484688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b="1" dirty="0" smtClean="0">
                <a:latin typeface="Arial Rounded MT Bold" pitchFamily="34" charset="0"/>
              </a:rPr>
              <a:t>Mind-body dichotomy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b="1" dirty="0" smtClean="0">
                <a:latin typeface="Arial Rounded MT Bold" pitchFamily="34" charset="0"/>
              </a:rPr>
              <a:t>‘Natural’ (understandable) causes of illness / distress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b="1" dirty="0" smtClean="0">
                <a:latin typeface="Arial Rounded MT Bold" pitchFamily="34" charset="0"/>
              </a:rPr>
              <a:t>Mechanistic view of life: cause and effect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b="1" dirty="0" smtClean="0">
                <a:latin typeface="Arial Rounded MT Bold" pitchFamily="34" charset="0"/>
              </a:rPr>
              <a:t>Materialistic concept of mind (more-or-less)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b="1" dirty="0" smtClean="0">
                <a:latin typeface="Arial Rounded MT Bold" pitchFamily="34" charset="0"/>
              </a:rPr>
              <a:t>Segmental approach to ‘mind’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GB" sz="2400" b="1" dirty="0" smtClean="0">
                <a:latin typeface="Arial Rounded MT Bold" pitchFamily="34" charset="0"/>
              </a:rPr>
              <a:t>Spirituality as a ‘thing’ apart from person</a:t>
            </a:r>
            <a:endParaRPr lang="en-US" sz="2400" b="1" dirty="0" smtClean="0">
              <a:latin typeface="Arial Rounded MT Bold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305800" y="54768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GB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69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IDEALS OF MENTAL HEALTH</a:t>
            </a:r>
            <a:b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sz="1400" dirty="0"/>
              <a:t>Fernando, S. (2009) ‘Meanings and realities’ in S. Fernando &amp; F. Keating (eds.) </a:t>
            </a:r>
            <a:r>
              <a:rPr lang="en-GB" sz="1400" i="1" dirty="0"/>
              <a:t>Mental Health in a multi-ethnic Society</a:t>
            </a:r>
            <a:r>
              <a:rPr lang="en-GB" sz="1400" dirty="0"/>
              <a:t>, Brunner-Routledge, </a:t>
            </a:r>
            <a:r>
              <a:rPr lang="en-GB" sz="1400" dirty="0" smtClean="0"/>
              <a:t>London p. 22</a:t>
            </a:r>
            <a:br>
              <a:rPr lang="en-GB" sz="1400" dirty="0" smtClean="0"/>
            </a:br>
            <a: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GB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0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773238"/>
            <a:ext cx="3473450" cy="46085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>
                <a:latin typeface="Arial Rounded MT Bold" pitchFamily="34" charset="0"/>
              </a:rPr>
              <a:t>Eastern traditions</a:t>
            </a:r>
            <a:endParaRPr lang="en-GB" sz="2400" dirty="0" smtClean="0">
              <a:latin typeface="Arial Rounded MT Bold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dirty="0" smtClean="0">
              <a:latin typeface="Arial Rounded MT Bold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 Rounded MT Bold" pitchFamily="34" charset="0"/>
              </a:rPr>
              <a:t>Integration  and Harmony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GB" sz="1200" b="1" dirty="0" smtClean="0">
                <a:latin typeface="Arial Rounded MT Bold" pitchFamily="34" charset="0"/>
              </a:rPr>
              <a:t>between persons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GB" sz="1200" b="1" dirty="0" smtClean="0">
                <a:latin typeface="Arial Rounded MT Bold" pitchFamily="34" charset="0"/>
              </a:rPr>
              <a:t>between families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GB" sz="1200" b="1" dirty="0" smtClean="0">
                <a:latin typeface="Arial Rounded MT Bold" pitchFamily="34" charset="0"/>
              </a:rPr>
              <a:t>within societies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GB" sz="1200" b="1" dirty="0" smtClean="0">
                <a:latin typeface="Arial Rounded MT Bold" pitchFamily="34" charset="0"/>
              </a:rPr>
              <a:t>In relation to spiritual values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GB" sz="1200" b="1" dirty="0" smtClean="0">
              <a:latin typeface="Arial Rounded MT Bold" pitchFamily="34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GB" sz="1800" b="1" dirty="0" smtClean="0">
                <a:latin typeface="Arial Rounded MT Bold" pitchFamily="34" charset="0"/>
              </a:rPr>
              <a:t>Social integration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GB" sz="1600" b="1" dirty="0" smtClean="0">
              <a:latin typeface="Arial Rounded MT Bold" pitchFamily="34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GB" sz="1800" b="1" dirty="0" smtClean="0">
                <a:latin typeface="Arial Rounded MT Bold" pitchFamily="34" charset="0"/>
              </a:rPr>
              <a:t>Balanced functioning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GB" sz="1600" b="1" dirty="0" smtClean="0">
              <a:latin typeface="Arial Rounded MT Bold" pitchFamily="34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GB" sz="1800" b="1" dirty="0" smtClean="0">
                <a:latin typeface="Arial Rounded MT Bold" pitchFamily="34" charset="0"/>
              </a:rPr>
              <a:t>Protection and caring</a:t>
            </a:r>
          </a:p>
          <a:p>
            <a:pPr eaLnBrk="1" hangingPunct="1">
              <a:lnSpc>
                <a:spcPct val="150000"/>
              </a:lnSpc>
            </a:pPr>
            <a:endParaRPr lang="en-GB" sz="1800" b="1" dirty="0" smtClean="0">
              <a:latin typeface="Arial Rounded MT Bold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GB" sz="1200" b="1" dirty="0" smtClean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1700213"/>
            <a:ext cx="3240087" cy="44656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>
                <a:latin typeface="Arial Rounded MT Bold" pitchFamily="34" charset="0"/>
              </a:rPr>
              <a:t>Western traditions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b="1" dirty="0" smtClean="0">
              <a:latin typeface="Arial Rounded MT Bold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300" b="1" dirty="0" smtClean="0">
              <a:latin typeface="Arial Rounded MT Bold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 Rounded MT Bold" pitchFamily="34" charset="0"/>
              </a:rPr>
              <a:t>Self-sufficiency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>
              <a:latin typeface="Arial Rounded MT Bold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300" b="1" dirty="0" smtClean="0">
              <a:latin typeface="Arial Rounded MT Bold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300" b="1" dirty="0" smtClean="0">
              <a:latin typeface="Arial Rounded MT Bold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300" b="1" dirty="0" smtClean="0">
              <a:latin typeface="Arial Rounded MT Bold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300" b="1" dirty="0" smtClean="0">
              <a:latin typeface="Arial Rounded MT Bold" pitchFamily="34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GB" sz="1000" b="1" dirty="0" smtClean="0">
              <a:latin typeface="Arial Rounded MT Bold" pitchFamily="34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GB" sz="1000" b="1" dirty="0" smtClean="0">
              <a:latin typeface="Arial Rounded MT Bold" pitchFamily="34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GB" sz="1800" b="1" dirty="0" smtClean="0">
                <a:latin typeface="Arial Rounded MT Bold" pitchFamily="34" charset="0"/>
              </a:rPr>
              <a:t>Personal autonomy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GB" sz="1800" b="1" dirty="0" smtClean="0">
              <a:latin typeface="Arial Rounded MT Bold" pitchFamily="34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GB" sz="1800" b="1" dirty="0" smtClean="0">
                <a:latin typeface="Arial Rounded MT Bold" pitchFamily="34" charset="0"/>
              </a:rPr>
              <a:t>Efficiency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GB" sz="1200" b="1" dirty="0" smtClean="0">
              <a:latin typeface="Arial Rounded MT Bold" pitchFamily="34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GB" sz="2000" b="1" dirty="0" smtClean="0">
                <a:latin typeface="Arial Rounded MT Bold" pitchFamily="34" charset="0"/>
              </a:rPr>
              <a:t>Self esteem</a:t>
            </a:r>
            <a:endParaRPr lang="en-GB" sz="2000" dirty="0" smtClean="0">
              <a:latin typeface="Arial Rounded MT Bold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</a:pPr>
            <a:endParaRPr lang="en-GB" sz="1000" dirty="0" smtClean="0"/>
          </a:p>
        </p:txBody>
      </p:sp>
      <p:sp>
        <p:nvSpPr>
          <p:cNvPr id="1331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AD1CFD95-DFBC-4644-95E0-ECF939F5B2DB}" type="slidenum">
              <a:rPr lang="en-GB" smtClean="0"/>
              <a:pPr eaLnBrk="1" hangingPunct="1"/>
              <a:t>5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8329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21688" cy="12414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‘CULTURE’ IN THE CONTEXT OF ‘MENTAL HEALTH’</a:t>
            </a:r>
            <a:endParaRPr lang="en-GB" sz="28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7772400" cy="457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1600" b="1" i="1" u="sng" dirty="0" smtClean="0">
                <a:latin typeface="Arial Rounded MT Bold" pitchFamily="34" charset="0"/>
              </a:rPr>
              <a:t>NOT</a:t>
            </a:r>
            <a:r>
              <a:rPr lang="en-GB" sz="1600" b="1" i="1" dirty="0" smtClean="0">
                <a:latin typeface="Arial Rounded MT Bold" pitchFamily="34" charset="0"/>
              </a:rPr>
              <a:t> A CLOSED SYSTEM THAT CAN BE DEFINED CLEARLY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i="1" u="sng" dirty="0" smtClean="0">
                <a:latin typeface="Arial Rounded MT Bold" pitchFamily="34" charset="0"/>
              </a:rPr>
              <a:t>NOT</a:t>
            </a:r>
            <a:r>
              <a:rPr lang="en-GB" sz="1600" b="1" i="1" dirty="0" smtClean="0">
                <a:latin typeface="Arial Rounded MT Bold" pitchFamily="34" charset="0"/>
              </a:rPr>
              <a:t> JUST TRADITIONAL VALUES, BELIEFS AND PRACTICES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600" b="1" i="1" dirty="0" smtClean="0">
              <a:latin typeface="Arial Rounded MT Bold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>
                <a:latin typeface="Arial Rounded MT Bold" pitchFamily="34" charset="0"/>
              </a:rPr>
              <a:t>Living, dynamic and changing system of values and worldviews that people live by, create and re-create 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600" b="1" dirty="0" smtClean="0">
              <a:latin typeface="Arial Rounded MT Bold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>
                <a:latin typeface="Arial Rounded MT Bold" pitchFamily="34" charset="0"/>
              </a:rPr>
              <a:t>A system in which people define their identities and negotiate their lives 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600" b="1" dirty="0" smtClean="0">
              <a:latin typeface="Arial Rounded MT Bold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>
                <a:latin typeface="Arial Rounded MT Bold" pitchFamily="34" charset="0"/>
              </a:rPr>
              <a:t>Systems of knowledge &amp; practice that provide individuals with conceptual tools for self-understanding and rhetorical possibilities for self-preservation and social positioning 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600" b="1" i="1" u="sng" dirty="0" smtClean="0">
              <a:latin typeface="Arial Rounded MT Bold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1600" b="1" i="1" dirty="0" smtClean="0">
              <a:latin typeface="Arial Rounded MT Bold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400" u="sng" dirty="0" smtClean="0">
                <a:latin typeface="Arial Rounded MT Bold" pitchFamily="34" charset="0"/>
              </a:rPr>
              <a:t>References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400" dirty="0" smtClean="0">
                <a:latin typeface="Arial Rounded MT Bold" pitchFamily="34" charset="0"/>
              </a:rPr>
              <a:t>Kirmayer, L. (2006) ‘Culture and Psychotherapy in a Creolizing World’, </a:t>
            </a:r>
            <a:r>
              <a:rPr lang="en-GB" sz="1400" i="1" dirty="0" smtClean="0">
                <a:latin typeface="Arial Rounded MT Bold" pitchFamily="34" charset="0"/>
              </a:rPr>
              <a:t>Transcultural Psychiatry, </a:t>
            </a:r>
            <a:r>
              <a:rPr lang="en-GB" sz="1400" dirty="0" smtClean="0">
                <a:latin typeface="Arial Rounded MT Bold" pitchFamily="34" charset="0"/>
              </a:rPr>
              <a:t>43(2), 163-168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400" b="1" u="sng" dirty="0" smtClean="0">
                <a:latin typeface="Arial Rounded MT Bold" pitchFamily="34" charset="0"/>
              </a:rPr>
              <a:t>See </a:t>
            </a:r>
            <a:r>
              <a:rPr lang="en-GB" sz="1400" b="1" dirty="0" smtClean="0">
                <a:latin typeface="Arial Rounded MT Bold" pitchFamily="34" charset="0"/>
              </a:rPr>
              <a:t>Fernando, S. (2010) </a:t>
            </a:r>
            <a:r>
              <a:rPr lang="en-GB" sz="1400" b="1" i="1" dirty="0" smtClean="0">
                <a:latin typeface="Arial Rounded MT Bold" pitchFamily="34" charset="0"/>
              </a:rPr>
              <a:t>Mental Health, Race and Culture </a:t>
            </a:r>
            <a:r>
              <a:rPr lang="en-GB" sz="1400" b="1" dirty="0" smtClean="0">
                <a:latin typeface="Arial Rounded MT Bold" pitchFamily="34" charset="0"/>
              </a:rPr>
              <a:t>third edition Palgrave-Macmillan, Basingstoke pp. 9-13.</a:t>
            </a:r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0017EBF7-41BB-43AC-88BD-E0AE3B033A1F}" type="slidenum">
              <a:rPr lang="en-GB" smtClean="0"/>
              <a:pPr eaLnBrk="1" hangingPunct="1"/>
              <a:t>6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9706108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21688" cy="1165225"/>
          </a:xfrm>
          <a:noFill/>
          <a:ln/>
        </p:spPr>
        <p:txBody>
          <a:bodyPr lIns="92075" tIns="46038" rIns="92075" bIns="46038" anchor="b">
            <a:normAutofit fontScale="90000"/>
          </a:bodyPr>
          <a:lstStyle/>
          <a:p>
            <a:r>
              <a:rPr lang="en-US" sz="3600" b="1" dirty="0" smtClean="0">
                <a:latin typeface="Arial Black" pitchFamily="34" charset="0"/>
              </a:rPr>
              <a:t>Mental illness in Islamic Medicine</a:t>
            </a:r>
            <a:r>
              <a:rPr lang="en-US" sz="4000" b="1" dirty="0">
                <a:latin typeface="Arial Black" pitchFamily="34" charset="0"/>
              </a:rPr>
              <a:t/>
            </a:r>
            <a:br>
              <a:rPr lang="en-US" sz="4000" b="1" dirty="0">
                <a:latin typeface="Arial Black" pitchFamily="34" charset="0"/>
              </a:rPr>
            </a:br>
            <a:endParaRPr lang="en-US" sz="4000" b="1" dirty="0">
              <a:latin typeface="Arial Black" pitchFamily="34" charset="0"/>
            </a:endParaRP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7416800" cy="4897437"/>
          </a:xfrm>
          <a:noFill/>
          <a:ln/>
        </p:spPr>
        <p:txBody>
          <a:bodyPr lIns="92075" tIns="46038" rIns="92075" bIns="46038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latin typeface="Arial Rounded MT Bold" pitchFamily="34" charset="0"/>
              </a:rPr>
              <a:t>10 – 13</a:t>
            </a:r>
            <a:r>
              <a:rPr lang="en-US" sz="2400" b="1" baseline="30000" dirty="0" smtClean="0">
                <a:latin typeface="Arial Rounded MT Bold" pitchFamily="34" charset="0"/>
              </a:rPr>
              <a:t>th</a:t>
            </a:r>
            <a:r>
              <a:rPr lang="en-US" sz="2400" b="1" dirty="0" smtClean="0">
                <a:latin typeface="Arial Rounded MT Bold" pitchFamily="34" charset="0"/>
              </a:rPr>
              <a:t> Centuries: Concept of ‘mental illness’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b="1" dirty="0" smtClean="0">
                <a:latin typeface="Arial Rounded MT Bold" pitchFamily="34" charset="0"/>
              </a:rPr>
              <a:t>Blending of humoral &amp; biological concepts (via Bedouin folk medicine, Islamic teaching and Hippocratic-Galenic concepts)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800" b="1" dirty="0" smtClean="0">
                <a:latin typeface="Arial Rounded MT Bold" pitchFamily="34" charset="0"/>
              </a:rPr>
              <a:t>‘union of science and religion’ (Graham, 1967)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400" b="1" i="1" dirty="0" smtClean="0">
                <a:latin typeface="Arial Rounded MT Bold" pitchFamily="34" charset="0"/>
              </a:rPr>
              <a:t>Maristans </a:t>
            </a:r>
            <a:r>
              <a:rPr lang="en-US" sz="2400" b="1" dirty="0" smtClean="0">
                <a:latin typeface="Arial Rounded MT Bold" pitchFamily="34" charset="0"/>
              </a:rPr>
              <a:t>(=mental hospitals)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Arial Rounded MT Bold" pitchFamily="34" charset="0"/>
              </a:rPr>
              <a:t>	</a:t>
            </a:r>
            <a:r>
              <a:rPr lang="en-US" sz="1800" b="1" dirty="0" smtClean="0">
                <a:latin typeface="Arial Rounded MT Bold" pitchFamily="34" charset="0"/>
              </a:rPr>
              <a:t>in Bagdad, Cairo, Aleppo, Granada, etc.</a:t>
            </a:r>
          </a:p>
          <a:p>
            <a:pPr>
              <a:lnSpc>
                <a:spcPct val="150000"/>
              </a:lnSpc>
              <a:buFontTx/>
              <a:buNone/>
            </a:pPr>
            <a:endParaRPr lang="en-GB" sz="1800" b="1" dirty="0">
              <a:latin typeface="Arial Rounded MT Bold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400" u="sng" dirty="0" smtClean="0"/>
              <a:t>References</a:t>
            </a:r>
          </a:p>
          <a:p>
            <a:pPr>
              <a:lnSpc>
                <a:spcPct val="80000"/>
              </a:lnSpc>
              <a:buNone/>
            </a:pPr>
            <a:r>
              <a:rPr lang="en-GB" sz="1400" dirty="0" smtClean="0"/>
              <a:t>Dols, 1987, 1992; Ellenberger, 1972; Fernando, 2007; Graham, 1967</a:t>
            </a:r>
          </a:p>
          <a:p>
            <a:pPr>
              <a:lnSpc>
                <a:spcPct val="80000"/>
              </a:lnSpc>
              <a:buNone/>
            </a:pPr>
            <a:r>
              <a:rPr lang="en-GB" sz="1400" i="1" dirty="0" smtClean="0"/>
              <a:t>See </a:t>
            </a:r>
            <a:r>
              <a:rPr lang="en-GB" sz="1400" dirty="0"/>
              <a:t>Fernando, S. (2010) </a:t>
            </a:r>
            <a:r>
              <a:rPr lang="en-GB" sz="1400" i="1" dirty="0"/>
              <a:t>Mental Health Race and Culture</a:t>
            </a:r>
            <a:r>
              <a:rPr lang="en-GB" sz="1400" dirty="0"/>
              <a:t>, third edition, Basingstoke: Palgrave Macmillan p. </a:t>
            </a:r>
            <a:r>
              <a:rPr lang="en-GB" sz="1400" dirty="0" smtClean="0"/>
              <a:t>48-51.</a:t>
            </a:r>
          </a:p>
          <a:p>
            <a:pPr>
              <a:lnSpc>
                <a:spcPct val="80000"/>
              </a:lnSpc>
              <a:buNone/>
            </a:pPr>
            <a:r>
              <a:rPr lang="en-GB" sz="1400" dirty="0" smtClean="0"/>
              <a:t>See </a:t>
            </a:r>
            <a:r>
              <a:rPr lang="en-GB" sz="1400" dirty="0" smtClean="0">
                <a:hlinkClick r:id="rId2"/>
              </a:rPr>
              <a:t>http://sumanfernando@btinternet.com</a:t>
            </a:r>
            <a:r>
              <a:rPr lang="en-GB" sz="1400" dirty="0" smtClean="0"/>
              <a:t> Articles from </a:t>
            </a:r>
            <a:r>
              <a:rPr lang="en-GB" sz="1400" i="1" dirty="0"/>
              <a:t>O</a:t>
            </a:r>
            <a:r>
              <a:rPr lang="en-GB" sz="1400" i="1" dirty="0" smtClean="0"/>
              <a:t>penmind</a:t>
            </a:r>
            <a:r>
              <a:rPr lang="en-GB" sz="1400" dirty="0" smtClean="0"/>
              <a:t>)</a:t>
            </a:r>
            <a:endParaRPr lang="en-GB" sz="1400" dirty="0"/>
          </a:p>
          <a:p>
            <a:pPr>
              <a:lnSpc>
                <a:spcPct val="80000"/>
              </a:lnSpc>
              <a:buFontTx/>
              <a:buNone/>
            </a:pPr>
            <a:endParaRPr lang="en-GB" sz="1400" dirty="0"/>
          </a:p>
          <a:p>
            <a:pPr>
              <a:lnSpc>
                <a:spcPct val="150000"/>
              </a:lnSpc>
              <a:buFontTx/>
              <a:buNone/>
            </a:pPr>
            <a:endParaRPr lang="en-US" sz="1400" b="1" dirty="0">
              <a:latin typeface="Arial Rounded MT Bold" pitchFamily="34" charset="0"/>
            </a:endParaRPr>
          </a:p>
        </p:txBody>
      </p:sp>
      <p:sp>
        <p:nvSpPr>
          <p:cNvPr id="701444" name="Text Box 4"/>
          <p:cNvSpPr txBox="1">
            <a:spLocks noChangeArrowheads="1"/>
          </p:cNvSpPr>
          <p:nvPr/>
        </p:nvSpPr>
        <p:spPr bwMode="auto">
          <a:xfrm>
            <a:off x="8305800" y="54768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GB" sz="24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3EFD-6556-46D1-8226-543C2D1CB5CA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907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latin typeface="Arial Black" pitchFamily="34" charset="0"/>
              </a:rPr>
              <a:t>Psychological therapies: Tentative conclusions</a:t>
            </a:r>
            <a:endParaRPr lang="en-GB" sz="3600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>
                <a:latin typeface="Arial Rounded MT Bold"/>
              </a:rPr>
              <a:t>Dissatisfaction with traditional therapies</a:t>
            </a:r>
          </a:p>
          <a:p>
            <a:pPr marL="0" indent="0">
              <a:buNone/>
            </a:pPr>
            <a:r>
              <a:rPr lang="en-GB" sz="2400" b="1" dirty="0" smtClean="0">
                <a:latin typeface="Arial Rounded MT Bold"/>
              </a:rPr>
              <a:t>Demand for ‘holistic’ approaches </a:t>
            </a:r>
          </a:p>
          <a:p>
            <a:pPr marL="0" indent="0">
              <a:buNone/>
            </a:pPr>
            <a:r>
              <a:rPr lang="en-GB" sz="2400" b="1" dirty="0" smtClean="0">
                <a:latin typeface="Arial Rounded MT Bold"/>
              </a:rPr>
              <a:t>Demand for ‘spirituality’</a:t>
            </a:r>
          </a:p>
          <a:p>
            <a:pPr marL="0" indent="0" algn="ctr">
              <a:buNone/>
            </a:pPr>
            <a:r>
              <a:rPr lang="en-GB" sz="2400" b="1" dirty="0" smtClean="0">
                <a:latin typeface="Arial Rounded MT Bold"/>
              </a:rPr>
              <a:t>---------</a:t>
            </a:r>
            <a:endParaRPr lang="en-GB" sz="2400" b="1" dirty="0">
              <a:latin typeface="Arial Rounded MT Bold"/>
            </a:endParaRPr>
          </a:p>
          <a:p>
            <a:pPr marL="0" indent="0">
              <a:buNone/>
            </a:pPr>
            <a:r>
              <a:rPr lang="en-GB" sz="2400" b="1" dirty="0" smtClean="0">
                <a:latin typeface="Arial Rounded MT Bold"/>
              </a:rPr>
              <a:t>Context of individualisation of therapy </a:t>
            </a:r>
          </a:p>
          <a:p>
            <a:pPr marL="0" indent="0" algn="ctr">
              <a:buNone/>
            </a:pPr>
            <a:r>
              <a:rPr lang="en-GB" sz="2400" b="1" dirty="0" smtClean="0">
                <a:latin typeface="Arial Rounded MT Bold"/>
              </a:rPr>
              <a:t>----------</a:t>
            </a:r>
            <a:endParaRPr lang="en-GB" sz="2400" b="1" dirty="0">
              <a:latin typeface="Arial Rounded MT Bold"/>
            </a:endParaRPr>
          </a:p>
          <a:p>
            <a:pPr marL="0" indent="0">
              <a:buNone/>
            </a:pPr>
            <a:r>
              <a:rPr lang="en-GB" sz="2400" b="1" dirty="0" smtClean="0">
                <a:latin typeface="Arial Rounded MT Bold"/>
              </a:rPr>
              <a:t>Fusion of religious and medical approaches? </a:t>
            </a:r>
          </a:p>
          <a:p>
            <a:pPr marL="0" indent="0">
              <a:buNone/>
            </a:pPr>
            <a:r>
              <a:rPr lang="en-GB" sz="2400" b="1" dirty="0" smtClean="0">
                <a:latin typeface="Arial Rounded MT Bold"/>
              </a:rPr>
              <a:t>Plurality of systems with user-choice?</a:t>
            </a:r>
          </a:p>
          <a:p>
            <a:pPr marL="0" indent="0">
              <a:buNone/>
            </a:pPr>
            <a:endParaRPr lang="en-GB" sz="2400" b="1" dirty="0">
              <a:latin typeface="Arial Rounded MT Bold"/>
            </a:endParaRPr>
          </a:p>
          <a:p>
            <a:pPr marL="0" indent="0">
              <a:buNone/>
            </a:pPr>
            <a:endParaRPr lang="en-GB" sz="2400" b="1" dirty="0">
              <a:latin typeface="Arial Rounded MT Bold"/>
            </a:endParaRPr>
          </a:p>
        </p:txBody>
      </p:sp>
    </p:spTree>
    <p:extLst>
      <p:ext uri="{BB962C8B-B14F-4D97-AF65-F5344CB8AC3E}">
        <p14:creationId xmlns:p14="http://schemas.microsoft.com/office/powerpoint/2010/main" val="238874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453</Words>
  <Application>Microsoft Office PowerPoint</Application>
  <PresentationFormat>On-screen Show (4:3)</PresentationFormat>
  <Paragraphs>110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Arial Rounded MT Bold</vt:lpstr>
      <vt:lpstr>Calibri</vt:lpstr>
      <vt:lpstr>Times New Roman</vt:lpstr>
      <vt:lpstr>Office Theme</vt:lpstr>
      <vt:lpstr>Psychological therapies in a multicultural multi-faith society </vt:lpstr>
      <vt:lpstr>Topics to be covered</vt:lpstr>
      <vt:lpstr>CULTURE AND ‘MIND’ </vt:lpstr>
      <vt:lpstr>CULTURE OF WESTERN PSYCHOLOGY &amp; PSYCHIATRY</vt:lpstr>
      <vt:lpstr>  IDEALS OF MENTAL HEALTH Fernando, S. (2009) ‘Meanings and realities’ in S. Fernando &amp; F. Keating (eds.) Mental Health in a multi-ethnic Society, Brunner-Routledge, London p. 22  </vt:lpstr>
      <vt:lpstr>‘CULTURE’ IN THE CONTEXT OF ‘MENTAL HEALTH’</vt:lpstr>
      <vt:lpstr>Mental illness in Islamic Medicine </vt:lpstr>
      <vt:lpstr>Psychological therapies: Tentative 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‘Cultural sensitivity’ or fusion of therapies?</dc:title>
  <dc:creator>admin</dc:creator>
  <cp:lastModifiedBy>Henry Cummings</cp:lastModifiedBy>
  <cp:revision>18</cp:revision>
  <cp:lastPrinted>2012-08-30T18:51:30Z</cp:lastPrinted>
  <dcterms:created xsi:type="dcterms:W3CDTF">2006-08-16T00:00:00Z</dcterms:created>
  <dcterms:modified xsi:type="dcterms:W3CDTF">2018-12-17T14:09:19Z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386149276</vt:i4>
  </property>
  <property fmtid="{D5CDD505-2E9C-101B-9397-08002B2CF9AE}" pid="3" name="_NewReviewCycle">
    <vt:lpwstr/>
  </property>
  <property fmtid="{D5CDD505-2E9C-101B-9397-08002B2CF9AE}" pid="4" name="_EmailSubject">
    <vt:lpwstr>project website amendments</vt:lpwstr>
  </property>
  <property fmtid="{D5CDD505-2E9C-101B-9397-08002B2CF9AE}" pid="5" name="_AuthorEmail">
    <vt:lpwstr>G.Mir@leeds.ac.uk</vt:lpwstr>
  </property>
  <property fmtid="{D5CDD505-2E9C-101B-9397-08002B2CF9AE}" pid="6" name="_AuthorEmailDisplayName">
    <vt:lpwstr>Ghazala Mir</vt:lpwstr>
  </property>
</Properties>
</file>