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730" r:id="rId2"/>
    <p:sldMasterId id="2147483662" r:id="rId3"/>
  </p:sldMasterIdLst>
  <p:notesMasterIdLst>
    <p:notesMasterId r:id="rId33"/>
  </p:notesMasterIdLst>
  <p:sldIdLst>
    <p:sldId id="256" r:id="rId4"/>
    <p:sldId id="346" r:id="rId5"/>
    <p:sldId id="329" r:id="rId6"/>
    <p:sldId id="331" r:id="rId7"/>
    <p:sldId id="292" r:id="rId8"/>
    <p:sldId id="293" r:id="rId9"/>
    <p:sldId id="294" r:id="rId10"/>
    <p:sldId id="295" r:id="rId11"/>
    <p:sldId id="356" r:id="rId12"/>
    <p:sldId id="296" r:id="rId13"/>
    <p:sldId id="332" r:id="rId14"/>
    <p:sldId id="297" r:id="rId15"/>
    <p:sldId id="333" r:id="rId16"/>
    <p:sldId id="347" r:id="rId17"/>
    <p:sldId id="326" r:id="rId18"/>
    <p:sldId id="341" r:id="rId19"/>
    <p:sldId id="342" r:id="rId20"/>
    <p:sldId id="343" r:id="rId21"/>
    <p:sldId id="349" r:id="rId22"/>
    <p:sldId id="348" r:id="rId23"/>
    <p:sldId id="344" r:id="rId24"/>
    <p:sldId id="350" r:id="rId25"/>
    <p:sldId id="351" r:id="rId26"/>
    <p:sldId id="352" r:id="rId27"/>
    <p:sldId id="353" r:id="rId28"/>
    <p:sldId id="354" r:id="rId29"/>
    <p:sldId id="355" r:id="rId30"/>
    <p:sldId id="345" r:id="rId31"/>
    <p:sldId id="258" r:id="rId32"/>
  </p:sldIdLst>
  <p:sldSz cx="12192000" cy="6858000"/>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0203"/>
    <a:srgbClr val="01345E"/>
    <a:srgbClr val="015A82"/>
    <a:srgbClr val="016E8D"/>
    <a:srgbClr val="D8E9EC"/>
    <a:srgbClr val="B0CEE8"/>
    <a:srgbClr val="DFEFEF"/>
    <a:srgbClr val="A6DDFB"/>
    <a:srgbClr val="0131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01" autoAdjust="0"/>
    <p:restoredTop sz="94660"/>
  </p:normalViewPr>
  <p:slideViewPr>
    <p:cSldViewPr snapToGrid="0">
      <p:cViewPr varScale="1">
        <p:scale>
          <a:sx n="58" d="100"/>
          <a:sy n="58" d="100"/>
        </p:scale>
        <p:origin x="1171" y="17"/>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0784E2-ABA8-4B80-B2B7-E0B5E1DF3A16}" type="datetimeFigureOut">
              <a:rPr lang="en-GB" smtClean="0"/>
              <a:t>11/11/2019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DE0647-BB81-4FD2-9AFF-CE56195BA1EE}" type="slidenum">
              <a:rPr lang="en-GB" smtClean="0"/>
              <a:t>‹#›</a:t>
            </a:fld>
            <a:endParaRPr lang="en-GB"/>
          </a:p>
        </p:txBody>
      </p:sp>
    </p:spTree>
    <p:extLst>
      <p:ext uri="{BB962C8B-B14F-4D97-AF65-F5344CB8AC3E}">
        <p14:creationId xmlns:p14="http://schemas.microsoft.com/office/powerpoint/2010/main" val="3401486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12192000" cy="1166812"/>
          </a:xfrm>
          <a:prstGeom prst="rect">
            <a:avLst/>
          </a:prstGeom>
          <a:solidFill>
            <a:srgbClr val="890203"/>
          </a:solidFill>
          <a:ln w="9525">
            <a:noFill/>
            <a:miter lim="800000"/>
            <a:headEnd/>
            <a:tailEnd/>
          </a:ln>
        </p:spPr>
        <p:txBody>
          <a:bodyPr wrap="none" anchor="ctr"/>
          <a:lstStyle/>
          <a:p>
            <a:pPr>
              <a:defRPr/>
            </a:pPr>
            <a:endParaRPr lang="en-GB"/>
          </a:p>
        </p:txBody>
      </p:sp>
      <p:sp>
        <p:nvSpPr>
          <p:cNvPr id="39939" name="Rectangle 3"/>
          <p:cNvSpPr>
            <a:spLocks noGrp="1" noChangeArrowheads="1"/>
          </p:cNvSpPr>
          <p:nvPr>
            <p:ph type="ctrTitle"/>
          </p:nvPr>
        </p:nvSpPr>
        <p:spPr>
          <a:xfrm>
            <a:off x="351368" y="1958976"/>
            <a:ext cx="10926233" cy="1470025"/>
          </a:xfrm>
        </p:spPr>
        <p:txBody>
          <a:bodyPr/>
          <a:lstStyle>
            <a:lvl1pPr>
              <a:defRPr smtClean="0">
                <a:solidFill>
                  <a:schemeClr val="tx1"/>
                </a:solidFill>
              </a:defRPr>
            </a:lvl1pPr>
          </a:lstStyle>
          <a:p>
            <a:r>
              <a:rPr lang="en-US"/>
              <a:t>Click to edit Master title style</a:t>
            </a:r>
            <a:endParaRPr lang="en-GB"/>
          </a:p>
        </p:txBody>
      </p:sp>
      <p:sp>
        <p:nvSpPr>
          <p:cNvPr id="39940" name="Rectangle 4"/>
          <p:cNvSpPr>
            <a:spLocks noGrp="1" noChangeArrowheads="1"/>
          </p:cNvSpPr>
          <p:nvPr>
            <p:ph type="subTitle" idx="1"/>
          </p:nvPr>
        </p:nvSpPr>
        <p:spPr>
          <a:xfrm>
            <a:off x="296334" y="3886200"/>
            <a:ext cx="10945284" cy="1752600"/>
          </a:xfrm>
        </p:spPr>
        <p:txBody>
          <a:bodyPr/>
          <a:lstStyle>
            <a:lvl1pPr marL="0" indent="0">
              <a:buFontTx/>
              <a:buNone/>
              <a:defRPr smtClean="0"/>
            </a:lvl1pPr>
          </a:lstStyle>
          <a:p>
            <a:r>
              <a:rPr lang="en-US"/>
              <a:t>Click to edit Master subtitle style</a:t>
            </a:r>
            <a:endParaRPr lang="en-GB"/>
          </a:p>
        </p:txBody>
      </p:sp>
      <p:pic>
        <p:nvPicPr>
          <p:cNvPr id="39941" name="Picture 5" descr="Cleaned up white w transparent - clear space for ppt"/>
          <p:cNvPicPr>
            <a:picLocks noChangeAspect="1" noChangeArrowheads="1"/>
          </p:cNvPicPr>
          <p:nvPr/>
        </p:nvPicPr>
        <p:blipFill>
          <a:blip r:embed="rId2" cstate="print"/>
          <a:srcRect/>
          <a:stretch>
            <a:fillRect/>
          </a:stretch>
        </p:blipFill>
        <p:spPr bwMode="auto">
          <a:xfrm>
            <a:off x="8199967" y="1"/>
            <a:ext cx="3888317" cy="1165225"/>
          </a:xfrm>
          <a:prstGeom prst="rect">
            <a:avLst/>
          </a:prstGeom>
          <a:noFill/>
          <a:ln w="9525">
            <a:noFill/>
            <a:miter lim="800000"/>
            <a:headEnd/>
            <a:tailEnd/>
          </a:ln>
        </p:spPr>
      </p:pic>
      <p:sp>
        <p:nvSpPr>
          <p:cNvPr id="8" name="Text Box 7"/>
          <p:cNvSpPr txBox="1">
            <a:spLocks noChangeArrowheads="1"/>
          </p:cNvSpPr>
          <p:nvPr/>
        </p:nvSpPr>
        <p:spPr bwMode="auto">
          <a:xfrm>
            <a:off x="408517" y="-1434"/>
            <a:ext cx="4713816" cy="1162050"/>
          </a:xfrm>
          <a:prstGeom prst="rect">
            <a:avLst/>
          </a:prstGeom>
          <a:noFill/>
          <a:ln w="9525">
            <a:noFill/>
            <a:miter lim="800000"/>
            <a:headEnd/>
            <a:tailEnd/>
          </a:ln>
          <a:effectLst/>
        </p:spPr>
        <p:txBody>
          <a:bodyPr lIns="0" tIns="0" rIns="0" bIns="151200" anchor="b"/>
          <a:lstStyle/>
          <a:p>
            <a:pPr>
              <a:spcBef>
                <a:spcPct val="50000"/>
              </a:spcBef>
            </a:pPr>
            <a:r>
              <a:rPr lang="en-GB" sz="2800" dirty="0">
                <a:solidFill>
                  <a:schemeClr val="bg1"/>
                </a:solidFill>
              </a:rPr>
              <a:t>Leeds Institute of Health Sciences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76785" y="1328286"/>
            <a:ext cx="2880783" cy="526936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28085" y="1328286"/>
            <a:ext cx="8445500" cy="52693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12192000" cy="6858000"/>
          </a:xfrm>
          <a:prstGeom prst="rect">
            <a:avLst/>
          </a:prstGeom>
          <a:solidFill>
            <a:srgbClr val="890203"/>
          </a:solidFill>
          <a:ln w="9525">
            <a:noFill/>
            <a:miter lim="800000"/>
            <a:headEnd/>
            <a:tailEnd/>
          </a:ln>
        </p:spPr>
        <p:txBody>
          <a:bodyPr wrap="none" anchor="ctr"/>
          <a:lstStyle/>
          <a:p>
            <a:pPr>
              <a:defRPr/>
            </a:pPr>
            <a:endParaRPr lang="en-GB"/>
          </a:p>
        </p:txBody>
      </p:sp>
      <p:sp>
        <p:nvSpPr>
          <p:cNvPr id="40963" name="Rectangle 3"/>
          <p:cNvSpPr>
            <a:spLocks noGrp="1" noChangeArrowheads="1"/>
          </p:cNvSpPr>
          <p:nvPr>
            <p:ph type="ctrTitle"/>
          </p:nvPr>
        </p:nvSpPr>
        <p:spPr>
          <a:xfrm>
            <a:off x="351368" y="1881342"/>
            <a:ext cx="10900833" cy="1470025"/>
          </a:xfrm>
        </p:spPr>
        <p:txBody>
          <a:bodyPr/>
          <a:lstStyle>
            <a:lvl1pPr>
              <a:defRPr smtClean="0"/>
            </a:lvl1pPr>
          </a:lstStyle>
          <a:p>
            <a:r>
              <a:rPr lang="en-GB"/>
              <a:t>Click to edit Master title style</a:t>
            </a:r>
          </a:p>
        </p:txBody>
      </p:sp>
      <p:sp>
        <p:nvSpPr>
          <p:cNvPr id="40964" name="Rectangle 4"/>
          <p:cNvSpPr>
            <a:spLocks noGrp="1" noChangeArrowheads="1"/>
          </p:cNvSpPr>
          <p:nvPr>
            <p:ph type="subTitle" idx="1"/>
          </p:nvPr>
        </p:nvSpPr>
        <p:spPr>
          <a:xfrm>
            <a:off x="283634" y="3808566"/>
            <a:ext cx="10079567" cy="1752600"/>
          </a:xfrm>
        </p:spPr>
        <p:txBody>
          <a:bodyPr/>
          <a:lstStyle>
            <a:lvl1pPr marL="0" indent="0">
              <a:buFontTx/>
              <a:buNone/>
              <a:defRPr smtClean="0">
                <a:solidFill>
                  <a:schemeClr val="bg1"/>
                </a:solidFill>
              </a:defRPr>
            </a:lvl1pPr>
          </a:lstStyle>
          <a:p>
            <a:r>
              <a:rPr lang="en-GB"/>
              <a:t>Click to edit Master subtitle style</a:t>
            </a:r>
          </a:p>
        </p:txBody>
      </p:sp>
      <p:pic>
        <p:nvPicPr>
          <p:cNvPr id="40965" name="Picture 5" descr="Cleaned up white w transparent - clear space for ppt"/>
          <p:cNvPicPr>
            <a:picLocks noChangeAspect="1" noChangeArrowheads="1"/>
          </p:cNvPicPr>
          <p:nvPr/>
        </p:nvPicPr>
        <p:blipFill>
          <a:blip r:embed="rId2" cstate="print"/>
          <a:srcRect/>
          <a:stretch>
            <a:fillRect/>
          </a:stretch>
        </p:blipFill>
        <p:spPr bwMode="auto">
          <a:xfrm>
            <a:off x="8199967" y="1"/>
            <a:ext cx="3888317" cy="1165225"/>
          </a:xfrm>
          <a:prstGeom prst="rect">
            <a:avLst/>
          </a:prstGeom>
          <a:noFill/>
          <a:ln w="9525">
            <a:noFill/>
            <a:miter lim="800000"/>
            <a:headEnd/>
            <a:tailEnd/>
          </a:ln>
        </p:spPr>
      </p:pic>
      <p:cxnSp>
        <p:nvCxnSpPr>
          <p:cNvPr id="7" name="Straight Connector 6"/>
          <p:cNvCxnSpPr/>
          <p:nvPr/>
        </p:nvCxnSpPr>
        <p:spPr>
          <a:xfrm>
            <a:off x="205318" y="1173316"/>
            <a:ext cx="11772900" cy="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 Box 7"/>
          <p:cNvSpPr txBox="1">
            <a:spLocks noChangeArrowheads="1"/>
          </p:cNvSpPr>
          <p:nvPr/>
        </p:nvSpPr>
        <p:spPr bwMode="auto">
          <a:xfrm>
            <a:off x="408517" y="-1434"/>
            <a:ext cx="4713816" cy="1162050"/>
          </a:xfrm>
          <a:prstGeom prst="rect">
            <a:avLst/>
          </a:prstGeom>
          <a:noFill/>
          <a:ln w="9525">
            <a:noFill/>
            <a:miter lim="800000"/>
            <a:headEnd/>
            <a:tailEnd/>
          </a:ln>
          <a:effectLst/>
        </p:spPr>
        <p:txBody>
          <a:bodyPr lIns="0" tIns="0" rIns="0" bIns="151200" anchor="b"/>
          <a:lstStyle/>
          <a:p>
            <a:pPr>
              <a:spcBef>
                <a:spcPct val="50000"/>
              </a:spcBef>
            </a:pPr>
            <a:r>
              <a:rPr lang="en-GB" sz="2800" dirty="0">
                <a:solidFill>
                  <a:schemeClr val="bg1"/>
                </a:solidFill>
              </a:rPr>
              <a:t>Leeds Institute of Health Sciences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8084" y="1485900"/>
            <a:ext cx="5662083"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3367" y="1485900"/>
            <a:ext cx="5664200"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9673" y="1"/>
            <a:ext cx="11056220" cy="1241659"/>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73256"/>
            <a:ext cx="7616792" cy="1068404"/>
          </a:xfrm>
        </p:spPr>
        <p:txBody>
          <a:bodyPr/>
          <a:lstStyle>
            <a:lvl1pPr algn="l">
              <a:defRPr sz="2800" b="0"/>
            </a:lvl1pPr>
          </a:lstStyle>
          <a:p>
            <a:r>
              <a:rPr lang="en-US" dirty="0"/>
              <a:t>Click to edit Master title style</a:t>
            </a:r>
            <a:endParaRPr lang="en-GB" dirty="0"/>
          </a:p>
        </p:txBody>
      </p:sp>
      <p:sp>
        <p:nvSpPr>
          <p:cNvPr id="3" name="Content Placeholder 2"/>
          <p:cNvSpPr>
            <a:spLocks noGrp="1"/>
          </p:cNvSpPr>
          <p:nvPr>
            <p:ph idx="1"/>
          </p:nvPr>
        </p:nvSpPr>
        <p:spPr>
          <a:xfrm>
            <a:off x="4766733" y="1289784"/>
            <a:ext cx="6815667" cy="54286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609601" y="1435100"/>
            <a:ext cx="4011084" cy="528333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5486400"/>
            <a:ext cx="73152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438400" y="12985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438400" y="60531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76785" y="1328286"/>
            <a:ext cx="2880783" cy="526936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28085" y="1328286"/>
            <a:ext cx="8445500" cy="52693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8085" y="250825"/>
            <a:ext cx="5666316" cy="5443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250825"/>
            <a:ext cx="5666317" cy="5443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1018" y="250825"/>
            <a:ext cx="2882900" cy="54435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28084" y="250825"/>
            <a:ext cx="8449733" cy="5443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28084" y="1485900"/>
            <a:ext cx="5662083"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3367" y="1485900"/>
            <a:ext cx="5664200" cy="5111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9673" y="1"/>
            <a:ext cx="11056220" cy="1241659"/>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73256"/>
            <a:ext cx="7616792" cy="1068404"/>
          </a:xfrm>
        </p:spPr>
        <p:txBody>
          <a:bodyPr/>
          <a:lstStyle>
            <a:lvl1pPr algn="l">
              <a:defRPr sz="2800" b="0"/>
            </a:lvl1pPr>
          </a:lstStyle>
          <a:p>
            <a:r>
              <a:rPr lang="en-US"/>
              <a:t>Click to edit Master title style</a:t>
            </a:r>
            <a:endParaRPr lang="en-GB" dirty="0"/>
          </a:p>
        </p:txBody>
      </p:sp>
      <p:sp>
        <p:nvSpPr>
          <p:cNvPr id="3" name="Content Placeholder 2"/>
          <p:cNvSpPr>
            <a:spLocks noGrp="1"/>
          </p:cNvSpPr>
          <p:nvPr>
            <p:ph idx="1"/>
          </p:nvPr>
        </p:nvSpPr>
        <p:spPr>
          <a:xfrm>
            <a:off x="4766733" y="1289784"/>
            <a:ext cx="6815667" cy="54286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35100"/>
            <a:ext cx="4011084" cy="528333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5486400"/>
            <a:ext cx="73152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438400" y="12985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2438400" y="60531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23.xml"/><Relationship Id="rId7"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12192000" cy="1166812"/>
          </a:xfrm>
          <a:prstGeom prst="rect">
            <a:avLst/>
          </a:prstGeom>
          <a:solidFill>
            <a:srgbClr val="890203"/>
          </a:solidFill>
          <a:ln w="9525">
            <a:noFill/>
            <a:miter lim="800000"/>
            <a:headEnd/>
            <a:tailEnd/>
          </a:ln>
        </p:spPr>
        <p:txBody>
          <a:bodyPr wrap="none" anchor="ctr"/>
          <a:lstStyle/>
          <a:p>
            <a:pPr>
              <a:defRPr/>
            </a:pPr>
            <a:endParaRPr lang="en-GB"/>
          </a:p>
        </p:txBody>
      </p:sp>
      <p:sp>
        <p:nvSpPr>
          <p:cNvPr id="1027" name="Rectangle 3"/>
          <p:cNvSpPr>
            <a:spLocks noGrp="1" noChangeArrowheads="1"/>
          </p:cNvSpPr>
          <p:nvPr>
            <p:ph type="title"/>
          </p:nvPr>
        </p:nvSpPr>
        <p:spPr bwMode="auto">
          <a:xfrm>
            <a:off x="334434" y="100801"/>
            <a:ext cx="7869767" cy="954087"/>
          </a:xfrm>
          <a:prstGeom prst="rect">
            <a:avLst/>
          </a:prstGeom>
          <a:noFill/>
          <a:ln w="9525">
            <a:noFill/>
            <a:miter lim="800000"/>
            <a:headEnd/>
            <a:tailEnd/>
          </a:ln>
        </p:spPr>
        <p:txBody>
          <a:bodyPr vert="horz" wrap="square" lIns="36000" tIns="45720" rIns="91440" bIns="45720" numCol="1" anchor="b" anchorCtr="0" compatLnSpc="1">
            <a:prstTxWarp prst="textNoShape">
              <a:avLst/>
            </a:prstTxWarp>
          </a:bodyPr>
          <a:lstStyle/>
          <a:p>
            <a:pPr lvl="0"/>
            <a:r>
              <a:rPr lang="en-GB"/>
              <a:t>Click here now to edit Master title style</a:t>
            </a:r>
          </a:p>
        </p:txBody>
      </p:sp>
      <p:sp>
        <p:nvSpPr>
          <p:cNvPr id="1028" name="Rectangle 4"/>
          <p:cNvSpPr>
            <a:spLocks noGrp="1" noChangeArrowheads="1"/>
          </p:cNvSpPr>
          <p:nvPr>
            <p:ph type="body" idx="1"/>
          </p:nvPr>
        </p:nvSpPr>
        <p:spPr bwMode="auto">
          <a:xfrm>
            <a:off x="328084" y="1485900"/>
            <a:ext cx="11529483" cy="5111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5" descr="Cleaned up white w transparent - clear space for ppt"/>
          <p:cNvPicPr>
            <a:picLocks noChangeAspect="1" noChangeArrowheads="1"/>
          </p:cNvPicPr>
          <p:nvPr/>
        </p:nvPicPr>
        <p:blipFill>
          <a:blip r:embed="rId13" cstate="print"/>
          <a:srcRect/>
          <a:stretch>
            <a:fillRect/>
          </a:stretch>
        </p:blipFill>
        <p:spPr bwMode="auto">
          <a:xfrm>
            <a:off x="8199967" y="1"/>
            <a:ext cx="3888317" cy="1165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6" r:id="rId1"/>
    <p:sldLayoutId id="2147483757" r:id="rId2"/>
    <p:sldLayoutId id="2147483756" r:id="rId3"/>
    <p:sldLayoutId id="2147483755" r:id="rId4"/>
    <p:sldLayoutId id="2147483754" r:id="rId5"/>
    <p:sldLayoutId id="2147483753" r:id="rId6"/>
    <p:sldLayoutId id="2147483752" r:id="rId7"/>
    <p:sldLayoutId id="2147483751" r:id="rId8"/>
    <p:sldLayoutId id="2147483750" r:id="rId9"/>
    <p:sldLayoutId id="2147483749" r:id="rId10"/>
    <p:sldLayoutId id="2147483748" r:id="rId11"/>
  </p:sldLayoutIdLst>
  <p:txStyles>
    <p:titleStyle>
      <a:lvl1pPr algn="l" rtl="0" eaLnBrk="1" fontAlgn="base" hangingPunct="1">
        <a:spcBef>
          <a:spcPct val="0"/>
        </a:spcBef>
        <a:spcAft>
          <a:spcPct val="0"/>
        </a:spcAft>
        <a:defRPr sz="28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Arial" charset="0"/>
        </a:defRPr>
      </a:lvl2pPr>
      <a:lvl3pPr algn="l" rtl="0" eaLnBrk="1" fontAlgn="base" hangingPunct="1">
        <a:spcBef>
          <a:spcPct val="0"/>
        </a:spcBef>
        <a:spcAft>
          <a:spcPct val="0"/>
        </a:spcAft>
        <a:defRPr sz="2800">
          <a:solidFill>
            <a:schemeClr val="bg1"/>
          </a:solidFill>
          <a:latin typeface="Arial" charset="0"/>
        </a:defRPr>
      </a:lvl3pPr>
      <a:lvl4pPr algn="l" rtl="0" eaLnBrk="1" fontAlgn="base" hangingPunct="1">
        <a:spcBef>
          <a:spcPct val="0"/>
        </a:spcBef>
        <a:spcAft>
          <a:spcPct val="0"/>
        </a:spcAft>
        <a:defRPr sz="2800">
          <a:solidFill>
            <a:schemeClr val="bg1"/>
          </a:solidFill>
          <a:latin typeface="Arial" charset="0"/>
        </a:defRPr>
      </a:lvl4pPr>
      <a:lvl5pPr algn="l" rtl="0" eaLnBrk="1" fontAlgn="base" hangingPunct="1">
        <a:spcBef>
          <a:spcPct val="0"/>
        </a:spcBef>
        <a:spcAft>
          <a:spcPct val="0"/>
        </a:spcAft>
        <a:defRPr sz="2800">
          <a:solidFill>
            <a:schemeClr val="bg1"/>
          </a:solidFill>
          <a:latin typeface="Arial" charset="0"/>
        </a:defRPr>
      </a:lvl5pPr>
      <a:lvl6pPr marL="457200" algn="l" rtl="0" eaLnBrk="1" fontAlgn="base" hangingPunct="1">
        <a:spcBef>
          <a:spcPct val="0"/>
        </a:spcBef>
        <a:spcAft>
          <a:spcPct val="0"/>
        </a:spcAft>
        <a:defRPr sz="2800">
          <a:solidFill>
            <a:schemeClr val="bg1"/>
          </a:solidFill>
          <a:latin typeface="Arial" charset="0"/>
        </a:defRPr>
      </a:lvl6pPr>
      <a:lvl7pPr marL="914400" algn="l" rtl="0" eaLnBrk="1" fontAlgn="base" hangingPunct="1">
        <a:spcBef>
          <a:spcPct val="0"/>
        </a:spcBef>
        <a:spcAft>
          <a:spcPct val="0"/>
        </a:spcAft>
        <a:defRPr sz="2800">
          <a:solidFill>
            <a:schemeClr val="bg1"/>
          </a:solidFill>
          <a:latin typeface="Arial" charset="0"/>
        </a:defRPr>
      </a:lvl7pPr>
      <a:lvl8pPr marL="1371600" algn="l" rtl="0" eaLnBrk="1" fontAlgn="base" hangingPunct="1">
        <a:spcBef>
          <a:spcPct val="0"/>
        </a:spcBef>
        <a:spcAft>
          <a:spcPct val="0"/>
        </a:spcAft>
        <a:defRPr sz="2800">
          <a:solidFill>
            <a:schemeClr val="bg1"/>
          </a:solidFill>
          <a:latin typeface="Arial" charset="0"/>
        </a:defRPr>
      </a:lvl8pPr>
      <a:lvl9pPr marL="1828800" algn="l" rtl="0" eaLnBrk="1" fontAlgn="base" hangingPunct="1">
        <a:spcBef>
          <a:spcPct val="0"/>
        </a:spcBef>
        <a:spcAft>
          <a:spcPct val="0"/>
        </a:spcAft>
        <a:defRPr sz="2800">
          <a:solidFill>
            <a:schemeClr val="bg1"/>
          </a:solidFill>
          <a:latin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0"/>
            <a:ext cx="12192000" cy="1166812"/>
          </a:xfrm>
          <a:prstGeom prst="rect">
            <a:avLst/>
          </a:prstGeom>
          <a:solidFill>
            <a:srgbClr val="890203"/>
          </a:solidFill>
          <a:ln w="9525">
            <a:noFill/>
            <a:miter lim="800000"/>
            <a:headEnd/>
            <a:tailEnd/>
          </a:ln>
        </p:spPr>
        <p:txBody>
          <a:bodyPr wrap="none" anchor="ctr"/>
          <a:lstStyle/>
          <a:p>
            <a:pPr>
              <a:defRPr/>
            </a:pPr>
            <a:endParaRPr lang="en-GB"/>
          </a:p>
        </p:txBody>
      </p:sp>
      <p:sp>
        <p:nvSpPr>
          <p:cNvPr id="2051" name="Rectangle 3"/>
          <p:cNvSpPr>
            <a:spLocks noGrp="1" noChangeArrowheads="1"/>
          </p:cNvSpPr>
          <p:nvPr>
            <p:ph type="title"/>
          </p:nvPr>
        </p:nvSpPr>
        <p:spPr bwMode="auto">
          <a:xfrm>
            <a:off x="334434" y="100801"/>
            <a:ext cx="7869767" cy="954087"/>
          </a:xfrm>
          <a:prstGeom prst="rect">
            <a:avLst/>
          </a:prstGeom>
          <a:noFill/>
          <a:ln w="9525">
            <a:noFill/>
            <a:miter lim="800000"/>
            <a:headEnd/>
            <a:tailEnd/>
          </a:ln>
        </p:spPr>
        <p:txBody>
          <a:bodyPr vert="horz" wrap="square" lIns="36000" tIns="45720" rIns="91440" bIns="45720" numCol="1" anchor="b" anchorCtr="0" compatLnSpc="1">
            <a:prstTxWarp prst="textNoShape">
              <a:avLst/>
            </a:prstTxWarp>
          </a:bodyPr>
          <a:lstStyle/>
          <a:p>
            <a:pPr lvl="0"/>
            <a:r>
              <a:rPr lang="en-GB"/>
              <a:t>Click here now to edit Master title style</a:t>
            </a:r>
          </a:p>
        </p:txBody>
      </p:sp>
      <p:sp>
        <p:nvSpPr>
          <p:cNvPr id="2052" name="Rectangle 4"/>
          <p:cNvSpPr>
            <a:spLocks noGrp="1" noChangeArrowheads="1"/>
          </p:cNvSpPr>
          <p:nvPr>
            <p:ph type="body" idx="1"/>
          </p:nvPr>
        </p:nvSpPr>
        <p:spPr bwMode="auto">
          <a:xfrm>
            <a:off x="328084" y="1485900"/>
            <a:ext cx="11529483" cy="5111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pic>
        <p:nvPicPr>
          <p:cNvPr id="2053" name="Picture 5" descr="Cleaned up white w transparent - clear space for ppt"/>
          <p:cNvPicPr>
            <a:picLocks noChangeAspect="1" noChangeArrowheads="1"/>
          </p:cNvPicPr>
          <p:nvPr/>
        </p:nvPicPr>
        <p:blipFill>
          <a:blip r:embed="rId11" cstate="print"/>
          <a:srcRect/>
          <a:stretch>
            <a:fillRect/>
          </a:stretch>
        </p:blipFill>
        <p:spPr bwMode="auto">
          <a:xfrm>
            <a:off x="8199967" y="1"/>
            <a:ext cx="3888317" cy="11652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7" r:id="rId1"/>
    <p:sldLayoutId id="2147483765" r:id="rId2"/>
    <p:sldLayoutId id="2147483764" r:id="rId3"/>
    <p:sldLayoutId id="2147483763" r:id="rId4"/>
    <p:sldLayoutId id="2147483762" r:id="rId5"/>
    <p:sldLayoutId id="2147483761" r:id="rId6"/>
    <p:sldLayoutId id="2147483760" r:id="rId7"/>
    <p:sldLayoutId id="2147483759" r:id="rId8"/>
    <p:sldLayoutId id="2147483758" r:id="rId9"/>
  </p:sldLayoutIdLst>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Arial" charset="0"/>
        </a:defRPr>
      </a:lvl2pPr>
      <a:lvl3pPr algn="l" rtl="0" eaLnBrk="0" fontAlgn="base" hangingPunct="0">
        <a:spcBef>
          <a:spcPct val="0"/>
        </a:spcBef>
        <a:spcAft>
          <a:spcPct val="0"/>
        </a:spcAft>
        <a:defRPr sz="2800">
          <a:solidFill>
            <a:schemeClr val="bg1"/>
          </a:solidFill>
          <a:latin typeface="Arial" charset="0"/>
        </a:defRPr>
      </a:lvl3pPr>
      <a:lvl4pPr algn="l" rtl="0" eaLnBrk="0" fontAlgn="base" hangingPunct="0">
        <a:spcBef>
          <a:spcPct val="0"/>
        </a:spcBef>
        <a:spcAft>
          <a:spcPct val="0"/>
        </a:spcAft>
        <a:defRPr sz="2800">
          <a:solidFill>
            <a:schemeClr val="bg1"/>
          </a:solidFill>
          <a:latin typeface="Arial" charset="0"/>
        </a:defRPr>
      </a:lvl4pPr>
      <a:lvl5pPr algn="l" rtl="0" eaLnBrk="0" fontAlgn="base" hangingPunct="0">
        <a:spcBef>
          <a:spcPct val="0"/>
        </a:spcBef>
        <a:spcAft>
          <a:spcPct val="0"/>
        </a:spcAft>
        <a:defRPr sz="2800">
          <a:solidFill>
            <a:schemeClr val="bg1"/>
          </a:solidFill>
          <a:latin typeface="Arial" charset="0"/>
        </a:defRPr>
      </a:lvl5pPr>
      <a:lvl6pPr marL="457200" algn="l" rtl="0" fontAlgn="base">
        <a:spcBef>
          <a:spcPct val="0"/>
        </a:spcBef>
        <a:spcAft>
          <a:spcPct val="0"/>
        </a:spcAft>
        <a:defRPr sz="2800">
          <a:solidFill>
            <a:schemeClr val="bg1"/>
          </a:solidFill>
          <a:latin typeface="Arial" charset="0"/>
        </a:defRPr>
      </a:lvl6pPr>
      <a:lvl7pPr marL="914400" algn="l" rtl="0" fontAlgn="base">
        <a:spcBef>
          <a:spcPct val="0"/>
        </a:spcBef>
        <a:spcAft>
          <a:spcPct val="0"/>
        </a:spcAft>
        <a:defRPr sz="2800">
          <a:solidFill>
            <a:schemeClr val="bg1"/>
          </a:solidFill>
          <a:latin typeface="Arial" charset="0"/>
        </a:defRPr>
      </a:lvl7pPr>
      <a:lvl8pPr marL="1371600" algn="l" rtl="0" fontAlgn="base">
        <a:spcBef>
          <a:spcPct val="0"/>
        </a:spcBef>
        <a:spcAft>
          <a:spcPct val="0"/>
        </a:spcAft>
        <a:defRPr sz="2800">
          <a:solidFill>
            <a:schemeClr val="bg1"/>
          </a:solidFill>
          <a:latin typeface="Arial" charset="0"/>
        </a:defRPr>
      </a:lvl8pPr>
      <a:lvl9pPr marL="1828800" algn="l" rtl="0" fontAlgn="base">
        <a:spcBef>
          <a:spcPct val="0"/>
        </a:spcBef>
        <a:spcAft>
          <a:spcPct val="0"/>
        </a:spcAft>
        <a:defRPr sz="2800">
          <a:solidFill>
            <a:schemeClr val="bg1"/>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5"/>
          <p:cNvSpPr>
            <a:spLocks noGrp="1" noChangeArrowheads="1"/>
          </p:cNvSpPr>
          <p:nvPr>
            <p:ph type="body" idx="1"/>
          </p:nvPr>
        </p:nvSpPr>
        <p:spPr bwMode="auto">
          <a:xfrm>
            <a:off x="328085" y="250825"/>
            <a:ext cx="11535833" cy="54435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pic>
        <p:nvPicPr>
          <p:cNvPr id="3075" name="Picture 3" descr="Cleaned up black w transparent - clear space small for ppt"/>
          <p:cNvPicPr>
            <a:picLocks noChangeAspect="1" noChangeArrowheads="1"/>
          </p:cNvPicPr>
          <p:nvPr/>
        </p:nvPicPr>
        <p:blipFill>
          <a:blip r:embed="rId8" cstate="print"/>
          <a:srcRect/>
          <a:stretch>
            <a:fillRect/>
          </a:stretch>
        </p:blipFill>
        <p:spPr bwMode="auto">
          <a:xfrm>
            <a:off x="8314267" y="5699126"/>
            <a:ext cx="3877733" cy="1158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0" r:id="rId2"/>
    <p:sldLayoutId id="2147483769" r:id="rId3"/>
    <p:sldLayoutId id="2147483768" r:id="rId4"/>
    <p:sldLayoutId id="2147483767" r:id="rId5"/>
    <p:sldLayoutId id="2147483766" r:id="rId6"/>
  </p:sldLayoutIdLst>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charset="0"/>
        </a:defRPr>
      </a:lvl2pPr>
      <a:lvl3pPr algn="l" rtl="0" eaLnBrk="0" fontAlgn="base" hangingPunct="0">
        <a:spcBef>
          <a:spcPct val="0"/>
        </a:spcBef>
        <a:spcAft>
          <a:spcPct val="0"/>
        </a:spcAft>
        <a:defRPr sz="2800">
          <a:solidFill>
            <a:schemeClr val="tx1"/>
          </a:solidFill>
          <a:latin typeface="Arial" charset="0"/>
        </a:defRPr>
      </a:lvl3pPr>
      <a:lvl4pPr algn="l" rtl="0" eaLnBrk="0" fontAlgn="base" hangingPunct="0">
        <a:spcBef>
          <a:spcPct val="0"/>
        </a:spcBef>
        <a:spcAft>
          <a:spcPct val="0"/>
        </a:spcAft>
        <a:defRPr sz="2800">
          <a:solidFill>
            <a:schemeClr val="tx1"/>
          </a:solidFill>
          <a:latin typeface="Arial" charset="0"/>
        </a:defRPr>
      </a:lvl4pPr>
      <a:lvl5pPr algn="l" rtl="0" eaLnBrk="0" fontAlgn="base" hangingPunct="0">
        <a:spcBef>
          <a:spcPct val="0"/>
        </a:spcBef>
        <a:spcAft>
          <a:spcPct val="0"/>
        </a:spcAft>
        <a:defRPr sz="2800">
          <a:solidFill>
            <a:schemeClr val="tx1"/>
          </a:solidFill>
          <a:latin typeface="Arial" charset="0"/>
        </a:defRPr>
      </a:lvl5pPr>
      <a:lvl6pPr marL="457200" algn="l" rtl="0" fontAlgn="base">
        <a:spcBef>
          <a:spcPct val="0"/>
        </a:spcBef>
        <a:spcAft>
          <a:spcPct val="0"/>
        </a:spcAft>
        <a:defRPr sz="2800">
          <a:solidFill>
            <a:schemeClr val="tx1"/>
          </a:solidFill>
          <a:latin typeface="Arial" charset="0"/>
        </a:defRPr>
      </a:lvl6pPr>
      <a:lvl7pPr marL="914400" algn="l" rtl="0" fontAlgn="base">
        <a:spcBef>
          <a:spcPct val="0"/>
        </a:spcBef>
        <a:spcAft>
          <a:spcPct val="0"/>
        </a:spcAft>
        <a:defRPr sz="2800">
          <a:solidFill>
            <a:schemeClr val="tx1"/>
          </a:solidFill>
          <a:latin typeface="Arial" charset="0"/>
        </a:defRPr>
      </a:lvl7pPr>
      <a:lvl8pPr marL="1371600" algn="l" rtl="0" fontAlgn="base">
        <a:spcBef>
          <a:spcPct val="0"/>
        </a:spcBef>
        <a:spcAft>
          <a:spcPct val="0"/>
        </a:spcAft>
        <a:defRPr sz="2800">
          <a:solidFill>
            <a:schemeClr val="tx1"/>
          </a:solidFill>
          <a:latin typeface="Arial" charset="0"/>
        </a:defRPr>
      </a:lvl8pPr>
      <a:lvl9pPr marL="1828800" algn="l" rtl="0" fontAlgn="base">
        <a:spcBef>
          <a:spcPct val="0"/>
        </a:spcBef>
        <a:spcAft>
          <a:spcPct val="0"/>
        </a:spcAft>
        <a:defRPr sz="2800">
          <a:solidFill>
            <a:schemeClr val="tx1"/>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c.bojke@leeds.ac.u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5"/>
          <p:cNvSpPr>
            <a:spLocks noGrp="1" noChangeArrowheads="1"/>
          </p:cNvSpPr>
          <p:nvPr>
            <p:ph type="ctrTitle"/>
          </p:nvPr>
        </p:nvSpPr>
        <p:spPr>
          <a:xfrm>
            <a:off x="1032812" y="1658632"/>
            <a:ext cx="10350010" cy="2527757"/>
          </a:xfrm>
        </p:spPr>
        <p:txBody>
          <a:bodyPr/>
          <a:lstStyle/>
          <a:p>
            <a:pPr algn="ctr"/>
            <a:r>
              <a:rPr lang="en-US" sz="2400" dirty="0"/>
              <a:t>Why, when and how we should </a:t>
            </a:r>
            <a:r>
              <a:rPr lang="en-GB" sz="2400" dirty="0"/>
              <a:t>routinely be addressing patient heterogeneity in population-averaged economic models: an exploration of the known biases that may occur with naïve extrapolation using parametric survival analysis on RCT data</a:t>
            </a:r>
            <a:br>
              <a:rPr lang="en-GB" sz="2400" dirty="0"/>
            </a:br>
            <a:br>
              <a:rPr lang="en-GB" sz="2400" dirty="0"/>
            </a:br>
            <a:r>
              <a:rPr lang="en-GB" sz="2400" dirty="0" err="1"/>
              <a:t>Xinglin</a:t>
            </a:r>
            <a:r>
              <a:rPr lang="en-GB" sz="2400" dirty="0"/>
              <a:t> Forum Presentation – 22 October 2019</a:t>
            </a:r>
            <a:br>
              <a:rPr lang="en-GB" sz="2400" dirty="0"/>
            </a:br>
            <a:r>
              <a:rPr lang="en-GB" sz="2400" dirty="0"/>
              <a:t>Zhejiang University School of Medicine</a:t>
            </a:r>
            <a:endParaRPr lang="en-US" sz="1600" dirty="0"/>
          </a:p>
        </p:txBody>
      </p:sp>
      <p:sp>
        <p:nvSpPr>
          <p:cNvPr id="8198" name="Rectangle 6"/>
          <p:cNvSpPr>
            <a:spLocks noGrp="1" noChangeArrowheads="1"/>
          </p:cNvSpPr>
          <p:nvPr>
            <p:ph type="subTitle" idx="1"/>
          </p:nvPr>
        </p:nvSpPr>
        <p:spPr>
          <a:xfrm>
            <a:off x="263658" y="5427346"/>
            <a:ext cx="8208963" cy="1752600"/>
          </a:xfrm>
        </p:spPr>
        <p:txBody>
          <a:bodyPr/>
          <a:lstStyle/>
          <a:p>
            <a:r>
              <a:rPr lang="en-US" sz="1800" dirty="0"/>
              <a:t>Academic Unit of Health Economics</a:t>
            </a:r>
          </a:p>
          <a:p>
            <a:r>
              <a:rPr lang="en-US" sz="1800" dirty="0"/>
              <a:t>Leeds Institute of Health Sciences</a:t>
            </a:r>
          </a:p>
          <a:p>
            <a:r>
              <a:rPr lang="en-GB" sz="1800" dirty="0"/>
              <a:t>Faculty of Medicine and Health</a:t>
            </a:r>
            <a:br>
              <a:rPr lang="en-GB" sz="1800" dirty="0"/>
            </a:br>
            <a:r>
              <a:rPr lang="en-GB" sz="1800" dirty="0"/>
              <a:t>University of Leeds</a:t>
            </a:r>
            <a:endParaRPr lang="en-US" sz="1800" dirty="0"/>
          </a:p>
        </p:txBody>
      </p:sp>
      <p:sp>
        <p:nvSpPr>
          <p:cNvPr id="4" name="Rectangle 5">
            <a:extLst>
              <a:ext uri="{FF2B5EF4-FFF2-40B4-BE49-F238E27FC236}">
                <a16:creationId xmlns:a16="http://schemas.microsoft.com/office/drawing/2014/main" id="{FF337E2F-9D59-438E-AF83-61711C0E6250}"/>
              </a:ext>
            </a:extLst>
          </p:cNvPr>
          <p:cNvSpPr txBox="1">
            <a:spLocks noChangeArrowheads="1"/>
          </p:cNvSpPr>
          <p:nvPr/>
        </p:nvSpPr>
        <p:spPr bwMode="auto">
          <a:xfrm>
            <a:off x="460553" y="4479903"/>
            <a:ext cx="11836701" cy="719465"/>
          </a:xfrm>
          <a:prstGeom prst="rect">
            <a:avLst/>
          </a:prstGeom>
          <a:noFill/>
          <a:ln w="9525">
            <a:noFill/>
            <a:miter lim="800000"/>
            <a:headEnd/>
            <a:tailEnd/>
          </a:ln>
        </p:spPr>
        <p:txBody>
          <a:bodyPr vert="horz" wrap="square" lIns="36000" tIns="45720" rIns="91440" bIns="45720" numCol="1" anchor="b" anchorCtr="0" compatLnSpc="1">
            <a:prstTxWarp prst="textNoShape">
              <a:avLst/>
            </a:prstTxWarp>
          </a:bodyPr>
          <a:lstStyle>
            <a:lvl1pPr algn="l" rtl="0" eaLnBrk="1" fontAlgn="base" hangingPunct="1">
              <a:spcBef>
                <a:spcPct val="0"/>
              </a:spcBef>
              <a:spcAft>
                <a:spcPct val="0"/>
              </a:spcAft>
              <a:defRPr sz="2800" smtClean="0">
                <a:solidFill>
                  <a:schemeClr val="tx1"/>
                </a:solidFill>
                <a:latin typeface="+mj-lt"/>
                <a:ea typeface="+mj-ea"/>
                <a:cs typeface="+mj-cs"/>
              </a:defRPr>
            </a:lvl1pPr>
            <a:lvl2pPr algn="l" rtl="0" eaLnBrk="1" fontAlgn="base" hangingPunct="1">
              <a:spcBef>
                <a:spcPct val="0"/>
              </a:spcBef>
              <a:spcAft>
                <a:spcPct val="0"/>
              </a:spcAft>
              <a:defRPr sz="2800">
                <a:solidFill>
                  <a:schemeClr val="bg1"/>
                </a:solidFill>
                <a:latin typeface="Arial" charset="0"/>
              </a:defRPr>
            </a:lvl2pPr>
            <a:lvl3pPr algn="l" rtl="0" eaLnBrk="1" fontAlgn="base" hangingPunct="1">
              <a:spcBef>
                <a:spcPct val="0"/>
              </a:spcBef>
              <a:spcAft>
                <a:spcPct val="0"/>
              </a:spcAft>
              <a:defRPr sz="2800">
                <a:solidFill>
                  <a:schemeClr val="bg1"/>
                </a:solidFill>
                <a:latin typeface="Arial" charset="0"/>
              </a:defRPr>
            </a:lvl3pPr>
            <a:lvl4pPr algn="l" rtl="0" eaLnBrk="1" fontAlgn="base" hangingPunct="1">
              <a:spcBef>
                <a:spcPct val="0"/>
              </a:spcBef>
              <a:spcAft>
                <a:spcPct val="0"/>
              </a:spcAft>
              <a:defRPr sz="2800">
                <a:solidFill>
                  <a:schemeClr val="bg1"/>
                </a:solidFill>
                <a:latin typeface="Arial" charset="0"/>
              </a:defRPr>
            </a:lvl4pPr>
            <a:lvl5pPr algn="l" rtl="0" eaLnBrk="1" fontAlgn="base" hangingPunct="1">
              <a:spcBef>
                <a:spcPct val="0"/>
              </a:spcBef>
              <a:spcAft>
                <a:spcPct val="0"/>
              </a:spcAft>
              <a:defRPr sz="2800">
                <a:solidFill>
                  <a:schemeClr val="bg1"/>
                </a:solidFill>
                <a:latin typeface="Arial" charset="0"/>
              </a:defRPr>
            </a:lvl5pPr>
            <a:lvl6pPr marL="457200" algn="l" rtl="0" eaLnBrk="1" fontAlgn="base" hangingPunct="1">
              <a:spcBef>
                <a:spcPct val="0"/>
              </a:spcBef>
              <a:spcAft>
                <a:spcPct val="0"/>
              </a:spcAft>
              <a:defRPr sz="2800">
                <a:solidFill>
                  <a:schemeClr val="bg1"/>
                </a:solidFill>
                <a:latin typeface="Arial" charset="0"/>
              </a:defRPr>
            </a:lvl6pPr>
            <a:lvl7pPr marL="914400" algn="l" rtl="0" eaLnBrk="1" fontAlgn="base" hangingPunct="1">
              <a:spcBef>
                <a:spcPct val="0"/>
              </a:spcBef>
              <a:spcAft>
                <a:spcPct val="0"/>
              </a:spcAft>
              <a:defRPr sz="2800">
                <a:solidFill>
                  <a:schemeClr val="bg1"/>
                </a:solidFill>
                <a:latin typeface="Arial" charset="0"/>
              </a:defRPr>
            </a:lvl7pPr>
            <a:lvl8pPr marL="1371600" algn="l" rtl="0" eaLnBrk="1" fontAlgn="base" hangingPunct="1">
              <a:spcBef>
                <a:spcPct val="0"/>
              </a:spcBef>
              <a:spcAft>
                <a:spcPct val="0"/>
              </a:spcAft>
              <a:defRPr sz="2800">
                <a:solidFill>
                  <a:schemeClr val="bg1"/>
                </a:solidFill>
                <a:latin typeface="Arial" charset="0"/>
              </a:defRPr>
            </a:lvl8pPr>
            <a:lvl9pPr marL="1828800" algn="l" rtl="0" eaLnBrk="1" fontAlgn="base" hangingPunct="1">
              <a:spcBef>
                <a:spcPct val="0"/>
              </a:spcBef>
              <a:spcAft>
                <a:spcPct val="0"/>
              </a:spcAft>
              <a:defRPr sz="2800">
                <a:solidFill>
                  <a:schemeClr val="bg1"/>
                </a:solidFill>
                <a:latin typeface="Arial" charset="0"/>
              </a:defRPr>
            </a:lvl9pPr>
          </a:lstStyle>
          <a:p>
            <a:pPr algn="ctr"/>
            <a:r>
              <a:rPr lang="en-GB" sz="2000" kern="0" dirty="0"/>
              <a:t>Bojke, C., </a:t>
            </a:r>
            <a:r>
              <a:rPr lang="en-GB" sz="2000" kern="0" dirty="0" err="1"/>
              <a:t>Howdon</a:t>
            </a:r>
            <a:r>
              <a:rPr lang="en-GB" sz="2000" kern="0" dirty="0"/>
              <a:t>, D and Spencer K</a:t>
            </a:r>
            <a:endParaRPr lang="en-US" sz="1400" kern="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we can’t ignore heterogeneity : part 1</a:t>
            </a:r>
          </a:p>
        </p:txBody>
      </p:sp>
      <p:sp>
        <p:nvSpPr>
          <p:cNvPr id="3" name="Content Placeholder 2"/>
          <p:cNvSpPr>
            <a:spLocks noGrp="1"/>
          </p:cNvSpPr>
          <p:nvPr>
            <p:ph idx="1"/>
          </p:nvPr>
        </p:nvSpPr>
        <p:spPr/>
        <p:txBody>
          <a:bodyPr/>
          <a:lstStyle/>
          <a:p>
            <a:pPr marL="0" indent="0">
              <a:buNone/>
            </a:pPr>
            <a:endParaRPr lang="en-GB" sz="2000" dirty="0"/>
          </a:p>
        </p:txBody>
      </p:sp>
      <p:graphicFrame>
        <p:nvGraphicFramePr>
          <p:cNvPr id="4" name="Table 3"/>
          <p:cNvGraphicFramePr>
            <a:graphicFrameLocks noGrp="1"/>
          </p:cNvGraphicFramePr>
          <p:nvPr>
            <p:extLst>
              <p:ext uri="{D42A27DB-BD31-4B8C-83A1-F6EECF244321}">
                <p14:modId xmlns:p14="http://schemas.microsoft.com/office/powerpoint/2010/main" val="505278093"/>
              </p:ext>
            </p:extLst>
          </p:nvPr>
        </p:nvGraphicFramePr>
        <p:xfrm>
          <a:off x="1991546" y="2852936"/>
          <a:ext cx="8136903" cy="1371600"/>
        </p:xfrm>
        <a:graphic>
          <a:graphicData uri="http://schemas.openxmlformats.org/drawingml/2006/table">
            <a:tbl>
              <a:tblPr firstRow="1" firstCol="1" bandRow="1">
                <a:tableStyleId>{5C22544A-7EE6-4342-B048-85BDC9FD1C3A}</a:tableStyleId>
              </a:tblPr>
              <a:tblGrid>
                <a:gridCol w="2712301">
                  <a:extLst>
                    <a:ext uri="{9D8B030D-6E8A-4147-A177-3AD203B41FA5}">
                      <a16:colId xmlns:a16="http://schemas.microsoft.com/office/drawing/2014/main" val="20000"/>
                    </a:ext>
                  </a:extLst>
                </a:gridCol>
                <a:gridCol w="2712301">
                  <a:extLst>
                    <a:ext uri="{9D8B030D-6E8A-4147-A177-3AD203B41FA5}">
                      <a16:colId xmlns:a16="http://schemas.microsoft.com/office/drawing/2014/main" val="20001"/>
                    </a:ext>
                  </a:extLst>
                </a:gridCol>
                <a:gridCol w="2712301">
                  <a:extLst>
                    <a:ext uri="{9D8B030D-6E8A-4147-A177-3AD203B41FA5}">
                      <a16:colId xmlns:a16="http://schemas.microsoft.com/office/drawing/2014/main" val="20002"/>
                    </a:ext>
                  </a:extLst>
                </a:gridCol>
              </a:tblGrid>
              <a:tr h="370840">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Omitted</a:t>
                      </a:r>
                      <a:r>
                        <a:rPr lang="en-GB" sz="1200" baseline="0" dirty="0">
                          <a:solidFill>
                            <a:schemeClr val="tx1"/>
                          </a:solidFill>
                        </a:rPr>
                        <a:t> Patient Characteristics </a:t>
                      </a:r>
                      <a:r>
                        <a:rPr lang="en-GB" sz="1200" b="1" i="1" dirty="0">
                          <a:solidFill>
                            <a:schemeClr val="tx1"/>
                          </a:solidFill>
                        </a:rPr>
                        <a:t>Uncorrelated</a:t>
                      </a:r>
                      <a:r>
                        <a:rPr lang="en-GB" sz="1200" dirty="0">
                          <a:solidFill>
                            <a:schemeClr val="tx1"/>
                          </a:solidFill>
                        </a:rPr>
                        <a:t> with Treatment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Omitted</a:t>
                      </a:r>
                      <a:r>
                        <a:rPr lang="en-GB" sz="1200" baseline="0" dirty="0">
                          <a:solidFill>
                            <a:schemeClr val="tx1"/>
                          </a:solidFill>
                        </a:rPr>
                        <a:t> Patient Characteristics </a:t>
                      </a:r>
                      <a:r>
                        <a:rPr lang="en-GB" sz="1200" i="1" baseline="0" dirty="0">
                          <a:solidFill>
                            <a:schemeClr val="tx1"/>
                          </a:solidFill>
                        </a:rPr>
                        <a:t>C</a:t>
                      </a:r>
                      <a:r>
                        <a:rPr lang="en-GB" sz="1200" i="1" dirty="0">
                          <a:solidFill>
                            <a:schemeClr val="tx1"/>
                          </a:solidFill>
                        </a:rPr>
                        <a:t>orrelated</a:t>
                      </a:r>
                      <a:r>
                        <a:rPr lang="en-GB" sz="1200" dirty="0">
                          <a:solidFill>
                            <a:schemeClr val="tx1"/>
                          </a:solidFill>
                        </a:rPr>
                        <a:t> with Treatment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GB" sz="1200" dirty="0">
                          <a:solidFill>
                            <a:schemeClr val="tx1"/>
                          </a:solidFill>
                        </a:rPr>
                        <a:t>Simple linear model of ‘no effect’ analysis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dirty="0">
                          <a:solidFill>
                            <a:schemeClr val="tx1"/>
                          </a:solidFill>
                        </a:rPr>
                        <a:t>Unbiased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dirty="0">
                          <a:solidFill>
                            <a:schemeClr val="tx1"/>
                          </a:solidFill>
                        </a:rPr>
                        <a:t>Biased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GB" sz="1200" dirty="0">
                          <a:solidFill>
                            <a:schemeClr val="tx1"/>
                          </a:solidFill>
                        </a:rPr>
                        <a:t>Complex (non-linear) models</a:t>
                      </a:r>
                      <a:r>
                        <a:rPr lang="en-GB" sz="1200" baseline="0" dirty="0">
                          <a:solidFill>
                            <a:schemeClr val="tx1"/>
                          </a:solidFill>
                        </a:rPr>
                        <a:t> like *all* survival models</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dirty="0">
                          <a:solidFill>
                            <a:schemeClr val="tx1"/>
                          </a:solidFill>
                        </a:rPr>
                        <a:t>Biased (Attenuated)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dirty="0">
                          <a:solidFill>
                            <a:schemeClr val="tx1"/>
                          </a:solidFill>
                        </a:rPr>
                        <a:t>Biased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pSp>
        <p:nvGrpSpPr>
          <p:cNvPr id="5" name="Group 4"/>
          <p:cNvGrpSpPr/>
          <p:nvPr/>
        </p:nvGrpSpPr>
        <p:grpSpPr>
          <a:xfrm>
            <a:off x="4596946" y="1655178"/>
            <a:ext cx="6071055" cy="1701815"/>
            <a:chOff x="3072945" y="1655177"/>
            <a:chExt cx="6071055" cy="1701815"/>
          </a:xfrm>
        </p:grpSpPr>
        <p:sp>
          <p:nvSpPr>
            <p:cNvPr id="6" name="Oval 5"/>
            <p:cNvSpPr/>
            <p:nvPr/>
          </p:nvSpPr>
          <p:spPr>
            <a:xfrm>
              <a:off x="3072945" y="2708920"/>
              <a:ext cx="2926101" cy="64807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p:cNvCxnSpPr/>
            <p:nvPr/>
          </p:nvCxnSpPr>
          <p:spPr>
            <a:xfrm flipV="1">
              <a:off x="5364088" y="2054361"/>
              <a:ext cx="1058272" cy="582551"/>
            </a:xfrm>
            <a:prstGeom prst="straightConnector1">
              <a:avLst/>
            </a:prstGeom>
            <a:ln w="28575">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492817" y="1655177"/>
              <a:ext cx="2651183" cy="646331"/>
            </a:xfrm>
            <a:prstGeom prst="rect">
              <a:avLst/>
            </a:prstGeom>
            <a:noFill/>
          </p:spPr>
          <p:txBody>
            <a:bodyPr wrap="square" rtlCol="0">
              <a:spAutoFit/>
            </a:bodyPr>
            <a:lstStyle/>
            <a:p>
              <a:r>
                <a:rPr lang="en-GB" dirty="0">
                  <a:solidFill>
                    <a:srgbClr val="C00000"/>
                  </a:solidFill>
                </a:rPr>
                <a:t>This is what an RCT allows you to assume</a:t>
              </a:r>
            </a:p>
          </p:txBody>
        </p:sp>
      </p:grpSp>
      <p:grpSp>
        <p:nvGrpSpPr>
          <p:cNvPr id="7" name="Group 6"/>
          <p:cNvGrpSpPr/>
          <p:nvPr/>
        </p:nvGrpSpPr>
        <p:grpSpPr>
          <a:xfrm>
            <a:off x="1793081" y="3726947"/>
            <a:ext cx="5709140" cy="2003552"/>
            <a:chOff x="323529" y="3595288"/>
            <a:chExt cx="5709140" cy="2688401"/>
          </a:xfrm>
        </p:grpSpPr>
        <p:sp>
          <p:nvSpPr>
            <p:cNvPr id="11" name="TextBox 10"/>
            <p:cNvSpPr txBox="1"/>
            <p:nvPr/>
          </p:nvSpPr>
          <p:spPr>
            <a:xfrm>
              <a:off x="323529" y="5044748"/>
              <a:ext cx="4878984" cy="1238941"/>
            </a:xfrm>
            <a:prstGeom prst="rect">
              <a:avLst/>
            </a:prstGeom>
            <a:noFill/>
          </p:spPr>
          <p:txBody>
            <a:bodyPr wrap="square" rtlCol="0">
              <a:spAutoFit/>
            </a:bodyPr>
            <a:lstStyle/>
            <a:p>
              <a:r>
                <a:rPr lang="en-GB" dirty="0">
                  <a:solidFill>
                    <a:srgbClr val="C00000"/>
                  </a:solidFill>
                </a:rPr>
                <a:t>But unless your trial is of sufficient duration for the decision context and you therefore need to use survival models … you will be here </a:t>
              </a:r>
            </a:p>
          </p:txBody>
        </p:sp>
        <p:sp>
          <p:nvSpPr>
            <p:cNvPr id="12" name="Oval 11"/>
            <p:cNvSpPr/>
            <p:nvPr/>
          </p:nvSpPr>
          <p:spPr>
            <a:xfrm>
              <a:off x="3106568" y="3595288"/>
              <a:ext cx="2926101" cy="64807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flipV="1">
              <a:off x="3707904" y="4293096"/>
              <a:ext cx="504056" cy="681712"/>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pic>
        <p:nvPicPr>
          <p:cNvPr id="9" name="Picture 8"/>
          <p:cNvPicPr>
            <a:picLocks noChangeAspect="1"/>
          </p:cNvPicPr>
          <p:nvPr/>
        </p:nvPicPr>
        <p:blipFill>
          <a:blip r:embed="rId2"/>
          <a:stretch>
            <a:fillRect/>
          </a:stretch>
        </p:blipFill>
        <p:spPr>
          <a:xfrm>
            <a:off x="6797558" y="4619051"/>
            <a:ext cx="3460874" cy="1268616"/>
          </a:xfrm>
          <a:prstGeom prst="rect">
            <a:avLst/>
          </a:prstGeom>
        </p:spPr>
      </p:pic>
      <p:sp>
        <p:nvSpPr>
          <p:cNvPr id="13" name="Rounded Rectangle 12"/>
          <p:cNvSpPr/>
          <p:nvPr/>
        </p:nvSpPr>
        <p:spPr>
          <a:xfrm>
            <a:off x="4744763" y="3802219"/>
            <a:ext cx="2630466" cy="3757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9666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we can’t ignore heterogeneity : part 2</a:t>
            </a:r>
          </a:p>
        </p:txBody>
      </p:sp>
      <p:sp>
        <p:nvSpPr>
          <p:cNvPr id="3" name="Content Placeholder 2"/>
          <p:cNvSpPr>
            <a:spLocks noGrp="1"/>
          </p:cNvSpPr>
          <p:nvPr>
            <p:ph idx="1"/>
          </p:nvPr>
        </p:nvSpPr>
        <p:spPr/>
        <p:txBody>
          <a:bodyPr/>
          <a:lstStyle/>
          <a:p>
            <a:r>
              <a:rPr lang="en-GB" dirty="0"/>
              <a:t>In models which employ survival analysis it is well known that correctly modelling the hazard over time is often of vital importance.</a:t>
            </a:r>
          </a:p>
          <a:p>
            <a:endParaRPr lang="en-GB" dirty="0"/>
          </a:p>
          <a:p>
            <a:r>
              <a:rPr lang="en-GB" dirty="0"/>
              <a:t>Regression models employed to make that extrapolation</a:t>
            </a:r>
          </a:p>
          <a:p>
            <a:pPr lvl="1"/>
            <a:r>
              <a:rPr lang="en-GB" dirty="0"/>
              <a:t>Often when RCTs are used.</a:t>
            </a:r>
          </a:p>
          <a:p>
            <a:endParaRPr lang="en-GB" dirty="0"/>
          </a:p>
          <a:p>
            <a:r>
              <a:rPr lang="en-GB" dirty="0"/>
              <a:t>A lot of time and effort has gone into optimal model choice in terms of best-fitting over observed period &amp; clinical plausibility</a:t>
            </a:r>
          </a:p>
          <a:p>
            <a:endParaRPr lang="en-GB" dirty="0"/>
          </a:p>
          <a:p>
            <a:r>
              <a:rPr lang="en-GB" dirty="0"/>
              <a:t>But virtually nothing on the impact of heterogeneity.</a:t>
            </a:r>
          </a:p>
          <a:p>
            <a:endParaRPr lang="en-GB" dirty="0"/>
          </a:p>
          <a:p>
            <a:endParaRPr lang="en-GB" dirty="0"/>
          </a:p>
        </p:txBody>
      </p:sp>
    </p:spTree>
    <p:extLst>
      <p:ext uri="{BB962C8B-B14F-4D97-AF65-F5344CB8AC3E}">
        <p14:creationId xmlns:p14="http://schemas.microsoft.com/office/powerpoint/2010/main" val="4093072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Negative Duration Dependence</a:t>
            </a:r>
          </a:p>
        </p:txBody>
      </p:sp>
      <p:sp>
        <p:nvSpPr>
          <p:cNvPr id="3" name="Content Placeholder 2"/>
          <p:cNvSpPr>
            <a:spLocks noGrp="1"/>
          </p:cNvSpPr>
          <p:nvPr>
            <p:ph idx="1"/>
          </p:nvPr>
        </p:nvSpPr>
        <p:spPr>
          <a:xfrm>
            <a:off x="248443" y="1363766"/>
            <a:ext cx="10706427" cy="1511052"/>
          </a:xfrm>
        </p:spPr>
        <p:txBody>
          <a:bodyPr/>
          <a:lstStyle/>
          <a:p>
            <a:r>
              <a:rPr lang="en-GB" sz="1800" dirty="0"/>
              <a:t>It will probably get the dynamics of underlying risk over time incorrect</a:t>
            </a:r>
          </a:p>
          <a:p>
            <a:endParaRPr lang="en-GB" sz="1800" dirty="0"/>
          </a:p>
          <a:p>
            <a:endParaRPr lang="en-GB" sz="1800" dirty="0"/>
          </a:p>
          <a:p>
            <a:endParaRPr lang="en-GB" sz="1800" dirty="0"/>
          </a:p>
          <a:p>
            <a:endParaRPr lang="en-GB" sz="1800" dirty="0"/>
          </a:p>
          <a:p>
            <a:endParaRPr lang="en-GB" sz="1800" dirty="0"/>
          </a:p>
          <a:p>
            <a:endParaRPr lang="en-GB" sz="1800" dirty="0"/>
          </a:p>
          <a:p>
            <a:endParaRPr lang="en-GB" sz="1800" dirty="0"/>
          </a:p>
          <a:p>
            <a:pPr marL="457200" lvl="1" indent="0">
              <a:buNone/>
            </a:pPr>
            <a:endParaRPr lang="en-GB" sz="1400" dirty="0"/>
          </a:p>
          <a:p>
            <a:pPr marL="457200" lvl="1" indent="0">
              <a:buNone/>
            </a:pPr>
            <a:endParaRPr lang="en-GB" sz="1400" dirty="0"/>
          </a:p>
          <a:p>
            <a:pPr marL="457200" lvl="1" indent="0">
              <a:buNone/>
            </a:pPr>
            <a:endParaRPr lang="en-GB" sz="1400" dirty="0"/>
          </a:p>
          <a:p>
            <a:pPr marL="457200" lvl="1" indent="0">
              <a:buNone/>
            </a:pPr>
            <a:endParaRPr lang="en-GB" sz="1400" dirty="0"/>
          </a:p>
          <a:p>
            <a:endParaRPr lang="en-GB" sz="1800" dirty="0"/>
          </a:p>
          <a:p>
            <a:endParaRPr lang="en-GB" sz="1800" dirty="0"/>
          </a:p>
          <a:p>
            <a:r>
              <a:rPr lang="en-GB" sz="1800" dirty="0"/>
              <a:t>Failure to control for unobserved variables leads to a bias toward </a:t>
            </a:r>
            <a:r>
              <a:rPr lang="en-GB" sz="1800" b="1" i="1" dirty="0"/>
              <a:t>negative duration dependence</a:t>
            </a:r>
            <a:r>
              <a:rPr lang="en-GB" sz="1800" dirty="0"/>
              <a:t> i.e. it can lead to an estimated hazard that declines more steeply, or rises more slowly than the true hazard.   </a:t>
            </a:r>
            <a:r>
              <a:rPr lang="en-GB" sz="1800" b="1" dirty="0" err="1"/>
              <a:t>Blossfeld</a:t>
            </a:r>
            <a:r>
              <a:rPr lang="en-GB" sz="1800" b="1" dirty="0"/>
              <a:t> &amp; </a:t>
            </a:r>
            <a:r>
              <a:rPr lang="en-GB" sz="1800" b="1" dirty="0" err="1"/>
              <a:t>Hamerle</a:t>
            </a:r>
            <a:r>
              <a:rPr lang="en-GB" sz="1800" b="1" dirty="0"/>
              <a:t> 1989</a:t>
            </a:r>
          </a:p>
          <a:p>
            <a:pPr marL="457200" lvl="1" indent="0">
              <a:buNone/>
            </a:pPr>
            <a:r>
              <a:rPr lang="en-GB" sz="1400" dirty="0"/>
              <a:t>		</a:t>
            </a:r>
          </a:p>
          <a:p>
            <a:pPr marL="0" indent="0">
              <a:buNone/>
            </a:pPr>
            <a:endParaRPr lang="en-GB" sz="1800" dirty="0"/>
          </a:p>
        </p:txBody>
      </p:sp>
      <p:cxnSp>
        <p:nvCxnSpPr>
          <p:cNvPr id="5" name="Straight Connector 4"/>
          <p:cNvCxnSpPr/>
          <p:nvPr/>
        </p:nvCxnSpPr>
        <p:spPr>
          <a:xfrm>
            <a:off x="2466901" y="2036223"/>
            <a:ext cx="55418" cy="3214254"/>
          </a:xfrm>
          <a:prstGeom prst="line">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522319" y="5250477"/>
            <a:ext cx="5832763" cy="0"/>
          </a:xfrm>
          <a:prstGeom prst="line">
            <a:avLst/>
          </a:prstGeom>
          <a:ln>
            <a:solidFill>
              <a:schemeClr val="tx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510937" y="2036223"/>
            <a:ext cx="983673" cy="369332"/>
          </a:xfrm>
          <a:prstGeom prst="rect">
            <a:avLst/>
          </a:prstGeom>
          <a:noFill/>
        </p:spPr>
        <p:txBody>
          <a:bodyPr wrap="square" rtlCol="0">
            <a:spAutoFit/>
          </a:bodyPr>
          <a:lstStyle/>
          <a:p>
            <a:r>
              <a:rPr lang="en-GB" dirty="0"/>
              <a:t>h(t)</a:t>
            </a:r>
          </a:p>
        </p:txBody>
      </p:sp>
      <p:sp>
        <p:nvSpPr>
          <p:cNvPr id="8" name="TextBox 7"/>
          <p:cNvSpPr txBox="1"/>
          <p:nvPr/>
        </p:nvSpPr>
        <p:spPr>
          <a:xfrm>
            <a:off x="7981009" y="5252272"/>
            <a:ext cx="886691" cy="369332"/>
          </a:xfrm>
          <a:prstGeom prst="rect">
            <a:avLst/>
          </a:prstGeom>
          <a:noFill/>
        </p:spPr>
        <p:txBody>
          <a:bodyPr wrap="square" rtlCol="0">
            <a:spAutoFit/>
          </a:bodyPr>
          <a:lstStyle/>
          <a:p>
            <a:r>
              <a:rPr lang="en-GB" dirty="0"/>
              <a:t>time</a:t>
            </a:r>
          </a:p>
        </p:txBody>
      </p:sp>
      <p:grpSp>
        <p:nvGrpSpPr>
          <p:cNvPr id="9" name="Group 8"/>
          <p:cNvGrpSpPr/>
          <p:nvPr/>
        </p:nvGrpSpPr>
        <p:grpSpPr>
          <a:xfrm>
            <a:off x="3076501" y="2308757"/>
            <a:ext cx="5278581" cy="369332"/>
            <a:chOff x="2022764" y="2683225"/>
            <a:chExt cx="5278581" cy="369332"/>
          </a:xfrm>
        </p:grpSpPr>
        <p:cxnSp>
          <p:nvCxnSpPr>
            <p:cNvPr id="10" name="Straight Connector 9"/>
            <p:cNvCxnSpPr/>
            <p:nvPr/>
          </p:nvCxnSpPr>
          <p:spPr>
            <a:xfrm flipV="1">
              <a:off x="2022764" y="2867891"/>
              <a:ext cx="4142509" cy="1385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317672" y="2683225"/>
              <a:ext cx="983673" cy="369332"/>
            </a:xfrm>
            <a:prstGeom prst="rect">
              <a:avLst/>
            </a:prstGeom>
            <a:noFill/>
          </p:spPr>
          <p:txBody>
            <a:bodyPr wrap="square" rtlCol="0">
              <a:spAutoFit/>
            </a:bodyPr>
            <a:lstStyle/>
            <a:p>
              <a:r>
                <a:rPr lang="en-GB" dirty="0"/>
                <a:t>h</a:t>
              </a:r>
              <a:r>
                <a:rPr lang="en-GB" baseline="-25000" dirty="0"/>
                <a:t>1</a:t>
              </a:r>
              <a:r>
                <a:rPr lang="en-GB" dirty="0"/>
                <a:t>(t)</a:t>
              </a:r>
            </a:p>
          </p:txBody>
        </p:sp>
      </p:grpSp>
      <p:grpSp>
        <p:nvGrpSpPr>
          <p:cNvPr id="12" name="Group 11"/>
          <p:cNvGrpSpPr/>
          <p:nvPr/>
        </p:nvGrpSpPr>
        <p:grpSpPr>
          <a:xfrm>
            <a:off x="3090355" y="4266804"/>
            <a:ext cx="5264727" cy="369332"/>
            <a:chOff x="2036618" y="4641272"/>
            <a:chExt cx="5264727" cy="369332"/>
          </a:xfrm>
        </p:grpSpPr>
        <p:cxnSp>
          <p:nvCxnSpPr>
            <p:cNvPr id="13" name="Straight Connector 12"/>
            <p:cNvCxnSpPr/>
            <p:nvPr/>
          </p:nvCxnSpPr>
          <p:spPr>
            <a:xfrm>
              <a:off x="2036618" y="4752110"/>
              <a:ext cx="4142509" cy="138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317672" y="4641272"/>
              <a:ext cx="983673" cy="369332"/>
            </a:xfrm>
            <a:prstGeom prst="rect">
              <a:avLst/>
            </a:prstGeom>
            <a:noFill/>
          </p:spPr>
          <p:txBody>
            <a:bodyPr wrap="square" rtlCol="0">
              <a:spAutoFit/>
            </a:bodyPr>
            <a:lstStyle/>
            <a:p>
              <a:r>
                <a:rPr lang="en-GB" dirty="0"/>
                <a:t>h</a:t>
              </a:r>
              <a:r>
                <a:rPr lang="en-GB" baseline="-25000" dirty="0"/>
                <a:t>2</a:t>
              </a:r>
              <a:r>
                <a:rPr lang="en-GB" dirty="0"/>
                <a:t>(t)</a:t>
              </a:r>
            </a:p>
          </p:txBody>
        </p:sp>
      </p:grpSp>
      <p:grpSp>
        <p:nvGrpSpPr>
          <p:cNvPr id="15" name="Group 14"/>
          <p:cNvGrpSpPr/>
          <p:nvPr/>
        </p:nvGrpSpPr>
        <p:grpSpPr>
          <a:xfrm>
            <a:off x="3062646" y="3054531"/>
            <a:ext cx="5805053" cy="1212273"/>
            <a:chOff x="2008909" y="3428999"/>
            <a:chExt cx="5805053" cy="1212273"/>
          </a:xfrm>
        </p:grpSpPr>
        <p:sp>
          <p:nvSpPr>
            <p:cNvPr id="16" name="Freeform 15"/>
            <p:cNvSpPr/>
            <p:nvPr/>
          </p:nvSpPr>
          <p:spPr>
            <a:xfrm>
              <a:off x="2008909" y="3428999"/>
              <a:ext cx="4170218" cy="1212273"/>
            </a:xfrm>
            <a:custGeom>
              <a:avLst/>
              <a:gdLst>
                <a:gd name="connsiteX0" fmla="*/ 0 w 4170218"/>
                <a:gd name="connsiteY0" fmla="*/ 0 h 1759528"/>
                <a:gd name="connsiteX1" fmla="*/ 415636 w 4170218"/>
                <a:gd name="connsiteY1" fmla="*/ 595746 h 1759528"/>
                <a:gd name="connsiteX2" fmla="*/ 1163782 w 4170218"/>
                <a:gd name="connsiteY2" fmla="*/ 1094510 h 1759528"/>
                <a:gd name="connsiteX3" fmla="*/ 2535382 w 4170218"/>
                <a:gd name="connsiteY3" fmla="*/ 1551710 h 1759528"/>
                <a:gd name="connsiteX4" fmla="*/ 4170218 w 4170218"/>
                <a:gd name="connsiteY4" fmla="*/ 1759528 h 17595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0218" h="1759528">
                  <a:moveTo>
                    <a:pt x="0" y="0"/>
                  </a:moveTo>
                  <a:cubicBezTo>
                    <a:pt x="110836" y="206664"/>
                    <a:pt x="221672" y="413328"/>
                    <a:pt x="415636" y="595746"/>
                  </a:cubicBezTo>
                  <a:cubicBezTo>
                    <a:pt x="609600" y="778164"/>
                    <a:pt x="810491" y="935183"/>
                    <a:pt x="1163782" y="1094510"/>
                  </a:cubicBezTo>
                  <a:cubicBezTo>
                    <a:pt x="1517073" y="1253837"/>
                    <a:pt x="2034309" y="1440874"/>
                    <a:pt x="2535382" y="1551710"/>
                  </a:cubicBezTo>
                  <a:cubicBezTo>
                    <a:pt x="3036455" y="1662546"/>
                    <a:pt x="3603336" y="1711037"/>
                    <a:pt x="4170218" y="1759528"/>
                  </a:cubicBezTo>
                </a:path>
              </a:pathLst>
            </a:cu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4571999" y="4017818"/>
              <a:ext cx="3241963" cy="369332"/>
            </a:xfrm>
            <a:prstGeom prst="rect">
              <a:avLst/>
            </a:prstGeom>
            <a:noFill/>
            <a:ln>
              <a:noFill/>
              <a:prstDash val="solid"/>
            </a:ln>
          </p:spPr>
          <p:txBody>
            <a:bodyPr wrap="square" rtlCol="0">
              <a:spAutoFit/>
            </a:bodyPr>
            <a:lstStyle/>
            <a:p>
              <a:r>
                <a:rPr lang="en-GB" dirty="0"/>
                <a:t>Population averaged hazard</a:t>
              </a:r>
            </a:p>
          </p:txBody>
        </p:sp>
      </p:grpSp>
      <p:grpSp>
        <p:nvGrpSpPr>
          <p:cNvPr id="18" name="Group 17"/>
          <p:cNvGrpSpPr/>
          <p:nvPr/>
        </p:nvGrpSpPr>
        <p:grpSpPr>
          <a:xfrm>
            <a:off x="3599509" y="2053540"/>
            <a:ext cx="3124199" cy="3214254"/>
            <a:chOff x="2757055" y="2410691"/>
            <a:chExt cx="3124199" cy="3214254"/>
          </a:xfrm>
        </p:grpSpPr>
        <p:cxnSp>
          <p:nvCxnSpPr>
            <p:cNvPr id="19" name="Straight Connector 18"/>
            <p:cNvCxnSpPr/>
            <p:nvPr/>
          </p:nvCxnSpPr>
          <p:spPr>
            <a:xfrm flipH="1" flipV="1">
              <a:off x="2757055" y="2410691"/>
              <a:ext cx="13854" cy="3214254"/>
            </a:xfrm>
            <a:prstGeom prst="line">
              <a:avLst/>
            </a:prstGeom>
            <a:ln w="38100">
              <a:solidFill>
                <a:srgbClr val="016E8D"/>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88672" y="2410691"/>
              <a:ext cx="2992582" cy="369332"/>
            </a:xfrm>
            <a:prstGeom prst="rect">
              <a:avLst/>
            </a:prstGeom>
            <a:noFill/>
          </p:spPr>
          <p:txBody>
            <a:bodyPr wrap="square" rtlCol="0">
              <a:spAutoFit/>
            </a:bodyPr>
            <a:lstStyle/>
            <a:p>
              <a:r>
                <a:rPr lang="en-GB" dirty="0">
                  <a:solidFill>
                    <a:srgbClr val="016E8D"/>
                  </a:solidFill>
                </a:rPr>
                <a:t>censoring</a:t>
              </a:r>
            </a:p>
          </p:txBody>
        </p:sp>
      </p:grpSp>
      <p:grpSp>
        <p:nvGrpSpPr>
          <p:cNvPr id="21" name="Group 20"/>
          <p:cNvGrpSpPr/>
          <p:nvPr/>
        </p:nvGrpSpPr>
        <p:grpSpPr>
          <a:xfrm>
            <a:off x="2996201" y="3011618"/>
            <a:ext cx="6291234" cy="2201990"/>
            <a:chOff x="3062646" y="3054531"/>
            <a:chExt cx="6291234" cy="2201990"/>
          </a:xfrm>
        </p:grpSpPr>
        <p:cxnSp>
          <p:nvCxnSpPr>
            <p:cNvPr id="22" name="Straight Connector 21"/>
            <p:cNvCxnSpPr>
              <a:stCxn id="16" idx="0"/>
            </p:cNvCxnSpPr>
            <p:nvPr/>
          </p:nvCxnSpPr>
          <p:spPr>
            <a:xfrm>
              <a:off x="3062646" y="3054531"/>
              <a:ext cx="2376054" cy="2195946"/>
            </a:xfrm>
            <a:prstGeom prst="line">
              <a:avLst/>
            </a:prstGeom>
            <a:ln w="57150">
              <a:solidFill>
                <a:srgbClr val="016E8D"/>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534891" y="4887189"/>
              <a:ext cx="3818989" cy="369332"/>
            </a:xfrm>
            <a:prstGeom prst="rect">
              <a:avLst/>
            </a:prstGeom>
            <a:noFill/>
            <a:ln>
              <a:noFill/>
              <a:prstDash val="solid"/>
            </a:ln>
          </p:spPr>
          <p:txBody>
            <a:bodyPr wrap="square" rtlCol="0">
              <a:spAutoFit/>
            </a:bodyPr>
            <a:lstStyle/>
            <a:p>
              <a:r>
                <a:rPr lang="en-GB" dirty="0">
                  <a:solidFill>
                    <a:srgbClr val="016E8D"/>
                  </a:solidFill>
                </a:rPr>
                <a:t>Estimated hazard with censoring ?</a:t>
              </a:r>
            </a:p>
          </p:txBody>
        </p:sp>
      </p:grpSp>
    </p:spTree>
    <p:extLst>
      <p:ext uri="{BB962C8B-B14F-4D97-AF65-F5344CB8AC3E}">
        <p14:creationId xmlns:p14="http://schemas.microsoft.com/office/powerpoint/2010/main" val="155629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Individual level regression models vs population averaging</a:t>
            </a:r>
          </a:p>
        </p:txBody>
      </p:sp>
      <p:sp>
        <p:nvSpPr>
          <p:cNvPr id="3" name="Content Placeholder 2"/>
          <p:cNvSpPr>
            <a:spLocks noGrp="1"/>
          </p:cNvSpPr>
          <p:nvPr>
            <p:ph idx="1"/>
          </p:nvPr>
        </p:nvSpPr>
        <p:spPr>
          <a:xfrm>
            <a:off x="331258" y="1746250"/>
            <a:ext cx="11529483" cy="5111750"/>
          </a:xfrm>
        </p:spPr>
        <p:txBody>
          <a:bodyPr/>
          <a:lstStyle/>
          <a:p>
            <a:r>
              <a:rPr lang="en-GB" sz="2000" dirty="0"/>
              <a:t>We most often are actually interested in the population-averaged hazard, but the models we employ are based techniques which take an individual perspective</a:t>
            </a:r>
          </a:p>
          <a:p>
            <a:endParaRPr lang="en-GB" sz="2000" dirty="0"/>
          </a:p>
          <a:p>
            <a:r>
              <a:rPr lang="en-GB" sz="2000" dirty="0"/>
              <a:t>It might not matter - If the model period  &lt;= trial period then it doesn’t matter – just use KM</a:t>
            </a:r>
          </a:p>
          <a:p>
            <a:endParaRPr lang="en-GB" sz="2000" dirty="0"/>
          </a:p>
          <a:p>
            <a:r>
              <a:rPr lang="en-GB" sz="2000" dirty="0"/>
              <a:t>Or, we might get lucky … the distribution of underlying hazards over the population and how it changes over time might well be accurately captures by an individual level model which (incorrectly) assumes an individual </a:t>
            </a:r>
            <a:r>
              <a:rPr lang="en-GB" sz="2000" dirty="0" err="1"/>
              <a:t>specifc</a:t>
            </a:r>
            <a:r>
              <a:rPr lang="en-GB" sz="2000" dirty="0"/>
              <a:t> hazard</a:t>
            </a:r>
          </a:p>
          <a:p>
            <a:endParaRPr lang="en-GB" sz="2000" dirty="0"/>
          </a:p>
          <a:p>
            <a:pPr lvl="1"/>
            <a:r>
              <a:rPr lang="en-GB" sz="1800" dirty="0"/>
              <a:t>Otherwise we have to be lucky conditions are right for individual level model to act as a population averaged model</a:t>
            </a:r>
          </a:p>
          <a:p>
            <a:pPr lvl="1"/>
            <a:r>
              <a:rPr lang="en-GB" sz="1800" dirty="0"/>
              <a:t>And also hope it doesn’t fail the clinical plausibility test</a:t>
            </a:r>
          </a:p>
        </p:txBody>
      </p:sp>
    </p:spTree>
    <p:extLst>
      <p:ext uri="{BB962C8B-B14F-4D97-AF65-F5344CB8AC3E}">
        <p14:creationId xmlns:p14="http://schemas.microsoft.com/office/powerpoint/2010/main" val="696337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5CF24-6136-4BC2-9F9A-0C51297BFFDB}"/>
              </a:ext>
            </a:extLst>
          </p:cNvPr>
          <p:cNvSpPr>
            <a:spLocks noGrp="1"/>
          </p:cNvSpPr>
          <p:nvPr>
            <p:ph type="title"/>
          </p:nvPr>
        </p:nvSpPr>
        <p:spPr/>
        <p:txBody>
          <a:bodyPr/>
          <a:lstStyle/>
          <a:p>
            <a:r>
              <a:rPr lang="en-GB" dirty="0"/>
              <a:t>Constructing a P-A survival curve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868577D-A8CF-470C-9674-D7E5D88C1448}"/>
                  </a:ext>
                </a:extLst>
              </p:cNvPr>
              <p:cNvSpPr>
                <a:spLocks noGrp="1"/>
              </p:cNvSpPr>
              <p:nvPr>
                <p:ph idx="1"/>
              </p:nvPr>
            </p:nvSpPr>
            <p:spPr/>
            <p:txBody>
              <a:bodyPr/>
              <a:lstStyle/>
              <a:p>
                <a:r>
                  <a:rPr lang="en-GB" dirty="0"/>
                  <a:t>If we have a heterogenous population we cannot assume any individual survival curve is representative of the survival over the population</a:t>
                </a:r>
              </a:p>
              <a:p>
                <a:pPr lvl="1"/>
                <a:r>
                  <a:rPr lang="en-GB" dirty="0"/>
                  <a:t>The expectation of the average </a:t>
                </a:r>
                <a14:m>
                  <m:oMath xmlns:m="http://schemas.openxmlformats.org/officeDocument/2006/math">
                    <m:r>
                      <a:rPr lang="en-GB" i="1" smtClean="0">
                        <a:latin typeface="Cambria Math" panose="02040503050406030204" pitchFamily="18" charset="0"/>
                        <a:ea typeface="Cambria Math" panose="02040503050406030204" pitchFamily="18" charset="0"/>
                      </a:rPr>
                      <m:t>≠</m:t>
                    </m:r>
                  </m:oMath>
                </a14:m>
                <a:r>
                  <a:rPr lang="en-GB" dirty="0"/>
                  <a:t> the average of the expectations</a:t>
                </a:r>
              </a:p>
              <a:p>
                <a:pPr marL="457200" lvl="1" indent="0">
                  <a:buNone/>
                </a:pPr>
                <a:endParaRPr lang="en-GB" dirty="0"/>
              </a:p>
              <a:p>
                <a:r>
                  <a:rPr lang="en-GB" dirty="0"/>
                  <a:t>Can we derive a population-averaged survival curve from individual survival curves?</a:t>
                </a:r>
              </a:p>
              <a:p>
                <a:endParaRPr lang="en-GB" dirty="0"/>
              </a:p>
              <a:p>
                <a:r>
                  <a:rPr lang="en-GB" dirty="0"/>
                  <a:t>We can – we work out every individual survival function and then average them over that whole population.  A process known as </a:t>
                </a:r>
                <a:r>
                  <a:rPr lang="en-GB" b="1" dirty="0"/>
                  <a:t>Corrected Group Prognosis</a:t>
                </a:r>
                <a:endParaRPr lang="en-GB" dirty="0"/>
              </a:p>
              <a:p>
                <a:pPr lvl="1"/>
                <a:r>
                  <a:rPr lang="en-GB" dirty="0"/>
                  <a:t>Do this for each treatment option</a:t>
                </a:r>
              </a:p>
            </p:txBody>
          </p:sp>
        </mc:Choice>
        <mc:Fallback xmlns="">
          <p:sp>
            <p:nvSpPr>
              <p:cNvPr id="3" name="Content Placeholder 2">
                <a:extLst>
                  <a:ext uri="{FF2B5EF4-FFF2-40B4-BE49-F238E27FC236}">
                    <a16:creationId xmlns:a16="http://schemas.microsoft.com/office/drawing/2014/main" id="{7868577D-A8CF-470C-9674-D7E5D88C1448}"/>
                  </a:ext>
                </a:extLst>
              </p:cNvPr>
              <p:cNvSpPr>
                <a:spLocks noGrp="1" noRot="1" noChangeAspect="1" noMove="1" noResize="1" noEditPoints="1" noAdjustHandles="1" noChangeArrowheads="1" noChangeShapeType="1" noTextEdit="1"/>
              </p:cNvSpPr>
              <p:nvPr>
                <p:ph idx="1"/>
              </p:nvPr>
            </p:nvSpPr>
            <p:spPr>
              <a:blipFill>
                <a:blip r:embed="rId2"/>
                <a:stretch>
                  <a:fillRect l="-740" t="-835"/>
                </a:stretch>
              </a:blipFill>
            </p:spPr>
            <p:txBody>
              <a:bodyPr/>
              <a:lstStyle/>
              <a:p>
                <a:r>
                  <a:rPr lang="en-GB">
                    <a:noFill/>
                  </a:rPr>
                  <a:t> </a:t>
                </a:r>
              </a:p>
            </p:txBody>
          </p:sp>
        </mc:Fallback>
      </mc:AlternateContent>
    </p:spTree>
    <p:extLst>
      <p:ext uri="{BB962C8B-B14F-4D97-AF65-F5344CB8AC3E}">
        <p14:creationId xmlns:p14="http://schemas.microsoft.com/office/powerpoint/2010/main" val="3312656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Philosophical Divide?</a:t>
            </a:r>
          </a:p>
        </p:txBody>
      </p:sp>
      <p:sp>
        <p:nvSpPr>
          <p:cNvPr id="3" name="Content Placeholder 2"/>
          <p:cNvSpPr>
            <a:spLocks noGrp="1"/>
          </p:cNvSpPr>
          <p:nvPr>
            <p:ph idx="1"/>
          </p:nvPr>
        </p:nvSpPr>
        <p:spPr/>
        <p:txBody>
          <a:bodyPr/>
          <a:lstStyle/>
          <a:p>
            <a:r>
              <a:rPr lang="en-GB" sz="2000" dirty="0"/>
              <a:t>Scientific inquiry has focussed on isolating the impact of a specific explanatory variable/technology free from the impact of nuisance parameters and testing whether any  effect is statistically significant or not.</a:t>
            </a:r>
          </a:p>
          <a:p>
            <a:pPr lvl="1"/>
            <a:r>
              <a:rPr lang="en-GB" sz="1800" dirty="0"/>
              <a:t>Without modelling the survival function, negative dependence duration is never an issue</a:t>
            </a:r>
          </a:p>
          <a:p>
            <a:pPr lvl="1"/>
            <a:r>
              <a:rPr lang="en-GB" sz="1800" dirty="0"/>
              <a:t>In some cases attenuation bias might be an issue</a:t>
            </a:r>
          </a:p>
          <a:p>
            <a:endParaRPr lang="en-GB" sz="2000" dirty="0"/>
          </a:p>
          <a:p>
            <a:r>
              <a:rPr lang="en-GB" sz="2000" dirty="0"/>
              <a:t>Decision science should focus on quantifying the practical impact of  a technology applied across the relevant population including the mitigating impact of patient heterogeneity</a:t>
            </a:r>
          </a:p>
          <a:p>
            <a:pPr lvl="1"/>
            <a:r>
              <a:rPr lang="en-GB" sz="1600" dirty="0"/>
              <a:t>Which may require modelling of the survival function and therefore negative dependence duration does become an issue.</a:t>
            </a:r>
          </a:p>
          <a:p>
            <a:endParaRPr lang="en-GB" sz="2000" dirty="0"/>
          </a:p>
          <a:p>
            <a:endParaRPr lang="en-GB" sz="2000" dirty="0"/>
          </a:p>
          <a:p>
            <a:r>
              <a:rPr lang="en-GB" sz="2000" dirty="0"/>
              <a:t>All of the issues so far discussed are known in the statistical literature but have not transferred across to HE possibly because the impact is limited when solely looking for statistical inference</a:t>
            </a:r>
          </a:p>
        </p:txBody>
      </p:sp>
    </p:spTree>
    <p:extLst>
      <p:ext uri="{BB962C8B-B14F-4D97-AF65-F5344CB8AC3E}">
        <p14:creationId xmlns:p14="http://schemas.microsoft.com/office/powerpoint/2010/main" val="1243324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ED29D-DDAA-4348-9FCE-50C28FB111C7}"/>
              </a:ext>
            </a:extLst>
          </p:cNvPr>
          <p:cNvSpPr>
            <a:spLocks noGrp="1"/>
          </p:cNvSpPr>
          <p:nvPr>
            <p:ph type="title"/>
          </p:nvPr>
        </p:nvSpPr>
        <p:spPr/>
        <p:txBody>
          <a:bodyPr/>
          <a:lstStyle/>
          <a:p>
            <a:r>
              <a:rPr lang="en-GB" dirty="0"/>
              <a:t>Simulation example (in progress)</a:t>
            </a:r>
          </a:p>
        </p:txBody>
      </p:sp>
      <p:sp>
        <p:nvSpPr>
          <p:cNvPr id="3" name="Content Placeholder 2">
            <a:extLst>
              <a:ext uri="{FF2B5EF4-FFF2-40B4-BE49-F238E27FC236}">
                <a16:creationId xmlns:a16="http://schemas.microsoft.com/office/drawing/2014/main" id="{4A7B5FD3-C2DA-4AB7-A570-4B50752EBDF7}"/>
              </a:ext>
            </a:extLst>
          </p:cNvPr>
          <p:cNvSpPr>
            <a:spLocks noGrp="1"/>
          </p:cNvSpPr>
          <p:nvPr>
            <p:ph idx="1"/>
          </p:nvPr>
        </p:nvSpPr>
        <p:spPr/>
        <p:txBody>
          <a:bodyPr/>
          <a:lstStyle/>
          <a:p>
            <a:r>
              <a:rPr lang="en-GB" sz="2000" dirty="0"/>
              <a:t>Simulate an RCT with 200 patients &amp; 10,000 simulations each with underlying heterogeneity drawn from a Gamma distribution (alpha = 1 beta = 2)</a:t>
            </a:r>
          </a:p>
          <a:p>
            <a:endParaRPr lang="en-GB" sz="2000" dirty="0"/>
          </a:p>
          <a:p>
            <a:endParaRPr lang="en-GB" sz="2000" dirty="0"/>
          </a:p>
          <a:p>
            <a:endParaRPr lang="en-GB" sz="2000" dirty="0"/>
          </a:p>
          <a:p>
            <a:r>
              <a:rPr lang="en-GB" sz="2000" dirty="0"/>
              <a:t>Exponential model assume for each patient lambda = -7.5</a:t>
            </a:r>
          </a:p>
          <a:p>
            <a:r>
              <a:rPr lang="en-GB" sz="2000" dirty="0"/>
              <a:t>Individual heterogeneity </a:t>
            </a:r>
            <a:r>
              <a:rPr lang="en-GB" sz="2000" dirty="0" err="1"/>
              <a:t>impat</a:t>
            </a:r>
            <a:r>
              <a:rPr lang="en-GB" sz="2000" dirty="0"/>
              <a:t> (</a:t>
            </a:r>
            <a:r>
              <a:rPr lang="en-GB" sz="2000" dirty="0" err="1"/>
              <a:t>lhr</a:t>
            </a:r>
            <a:r>
              <a:rPr lang="en-GB" sz="2000" dirty="0"/>
              <a:t>) = 1</a:t>
            </a:r>
          </a:p>
          <a:p>
            <a:r>
              <a:rPr lang="en-GB" sz="2000" dirty="0"/>
              <a:t>Patients randomised to treatment which has a consistent impact (</a:t>
            </a:r>
            <a:r>
              <a:rPr lang="en-GB" sz="2000" dirty="0" err="1"/>
              <a:t>lhr</a:t>
            </a:r>
            <a:r>
              <a:rPr lang="en-GB" sz="2000" dirty="0"/>
              <a:t>) =-0.5</a:t>
            </a:r>
          </a:p>
          <a:p>
            <a:endParaRPr lang="en-GB" sz="2000" dirty="0"/>
          </a:p>
          <a:p>
            <a:r>
              <a:rPr lang="en-GB" sz="2000" dirty="0" err="1"/>
              <a:t>Survsim</a:t>
            </a:r>
            <a:r>
              <a:rPr lang="en-GB" sz="2000" dirty="0"/>
              <a:t> Stata command used to simulate survival time </a:t>
            </a:r>
          </a:p>
          <a:p>
            <a:r>
              <a:rPr lang="en-GB" sz="2000" dirty="0"/>
              <a:t>We apply a censoring time of 50 days for the analysis though we can plot the KM to see the true population survival time.</a:t>
            </a:r>
          </a:p>
          <a:p>
            <a:r>
              <a:rPr lang="en-GB" sz="2000" dirty="0"/>
              <a:t>Apply DSU approach ignoring heterogeneity – produce S(t)</a:t>
            </a:r>
          </a:p>
          <a:p>
            <a:r>
              <a:rPr lang="en-GB" sz="2000" dirty="0"/>
              <a:t>Include heterogeneity and model Corrected Group Prognosis S(t)</a:t>
            </a:r>
          </a:p>
          <a:p>
            <a:endParaRPr lang="en-GB" dirty="0"/>
          </a:p>
          <a:p>
            <a:endParaRPr lang="en-GB" dirty="0"/>
          </a:p>
          <a:p>
            <a:endParaRPr lang="en-GB" dirty="0"/>
          </a:p>
        </p:txBody>
      </p:sp>
      <p:pic>
        <p:nvPicPr>
          <p:cNvPr id="4" name="Picture 3">
            <a:extLst>
              <a:ext uri="{FF2B5EF4-FFF2-40B4-BE49-F238E27FC236}">
                <a16:creationId xmlns:a16="http://schemas.microsoft.com/office/drawing/2014/main" id="{828EE077-7EC4-42ED-A5A9-DA0FC3500153}"/>
              </a:ext>
            </a:extLst>
          </p:cNvPr>
          <p:cNvPicPr>
            <a:picLocks noChangeAspect="1"/>
          </p:cNvPicPr>
          <p:nvPr/>
        </p:nvPicPr>
        <p:blipFill>
          <a:blip r:embed="rId2"/>
          <a:stretch>
            <a:fillRect/>
          </a:stretch>
        </p:blipFill>
        <p:spPr>
          <a:xfrm>
            <a:off x="3267832" y="2373710"/>
            <a:ext cx="5656335" cy="803664"/>
          </a:xfrm>
          <a:prstGeom prst="rect">
            <a:avLst/>
          </a:prstGeom>
        </p:spPr>
      </p:pic>
    </p:spTree>
    <p:extLst>
      <p:ext uri="{BB962C8B-B14F-4D97-AF65-F5344CB8AC3E}">
        <p14:creationId xmlns:p14="http://schemas.microsoft.com/office/powerpoint/2010/main" val="3642849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A34AE-22A9-4E5A-970E-59B24ACC1055}"/>
              </a:ext>
            </a:extLst>
          </p:cNvPr>
          <p:cNvSpPr>
            <a:spLocks noGrp="1"/>
          </p:cNvSpPr>
          <p:nvPr>
            <p:ph type="title"/>
          </p:nvPr>
        </p:nvSpPr>
        <p:spPr/>
        <p:txBody>
          <a:bodyPr/>
          <a:lstStyle/>
          <a:p>
            <a:r>
              <a:rPr lang="en-GB" dirty="0"/>
              <a:t>Example Output</a:t>
            </a:r>
          </a:p>
        </p:txBody>
      </p:sp>
      <p:sp>
        <p:nvSpPr>
          <p:cNvPr id="6" name="Content Placeholder 5">
            <a:extLst>
              <a:ext uri="{FF2B5EF4-FFF2-40B4-BE49-F238E27FC236}">
                <a16:creationId xmlns:a16="http://schemas.microsoft.com/office/drawing/2014/main" id="{FE95F9BC-4762-4F4A-A8E7-874ACF617A40}"/>
              </a:ext>
            </a:extLst>
          </p:cNvPr>
          <p:cNvSpPr>
            <a:spLocks noGrp="1"/>
          </p:cNvSpPr>
          <p:nvPr>
            <p:ph idx="1"/>
          </p:nvPr>
        </p:nvSpPr>
        <p:spPr>
          <a:xfrm>
            <a:off x="328084" y="1485900"/>
            <a:ext cx="3905713" cy="5111750"/>
          </a:xfrm>
        </p:spPr>
        <p:txBody>
          <a:bodyPr/>
          <a:lstStyle/>
          <a:p>
            <a:r>
              <a:rPr lang="en-GB" sz="2000" dirty="0"/>
              <a:t>KM observed up to 50 days</a:t>
            </a:r>
          </a:p>
          <a:p>
            <a:endParaRPr lang="en-GB" sz="2000" dirty="0"/>
          </a:p>
          <a:p>
            <a:r>
              <a:rPr lang="en-GB" sz="2000" dirty="0"/>
              <a:t>Green line shows naïve best fit model</a:t>
            </a:r>
          </a:p>
          <a:p>
            <a:endParaRPr lang="en-GB" sz="2000" dirty="0"/>
          </a:p>
          <a:p>
            <a:r>
              <a:rPr lang="en-GB" sz="2000" dirty="0"/>
              <a:t>Blue line shows CGP method applied to </a:t>
            </a:r>
            <a:r>
              <a:rPr lang="en-GB" sz="2000" dirty="0" err="1"/>
              <a:t>trt</a:t>
            </a:r>
            <a:r>
              <a:rPr lang="en-GB" sz="2000" dirty="0"/>
              <a:t> cohort</a:t>
            </a:r>
          </a:p>
          <a:p>
            <a:endParaRPr lang="en-GB" sz="2000" dirty="0"/>
          </a:p>
          <a:p>
            <a:r>
              <a:rPr lang="en-GB" sz="2000" dirty="0"/>
              <a:t>Can use area between estimated curves and true KM as measure of best fit</a:t>
            </a:r>
          </a:p>
        </p:txBody>
      </p:sp>
      <p:pic>
        <p:nvPicPr>
          <p:cNvPr id="8" name="Picture 7">
            <a:extLst>
              <a:ext uri="{FF2B5EF4-FFF2-40B4-BE49-F238E27FC236}">
                <a16:creationId xmlns:a16="http://schemas.microsoft.com/office/drawing/2014/main" id="{F05B00B7-2B11-451C-A757-AB2671E70BA8}"/>
              </a:ext>
            </a:extLst>
          </p:cNvPr>
          <p:cNvPicPr>
            <a:picLocks noChangeAspect="1"/>
          </p:cNvPicPr>
          <p:nvPr/>
        </p:nvPicPr>
        <p:blipFill>
          <a:blip r:embed="rId2"/>
          <a:stretch>
            <a:fillRect/>
          </a:stretch>
        </p:blipFill>
        <p:spPr>
          <a:xfrm>
            <a:off x="4841715" y="1485900"/>
            <a:ext cx="6495647" cy="4754456"/>
          </a:xfrm>
          <a:prstGeom prst="rect">
            <a:avLst/>
          </a:prstGeom>
        </p:spPr>
      </p:pic>
    </p:spTree>
    <p:extLst>
      <p:ext uri="{BB962C8B-B14F-4D97-AF65-F5344CB8AC3E}">
        <p14:creationId xmlns:p14="http://schemas.microsoft.com/office/powerpoint/2010/main" val="561874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72C00-A4D3-4562-84F1-C4B2A08542A9}"/>
              </a:ext>
            </a:extLst>
          </p:cNvPr>
          <p:cNvSpPr>
            <a:spLocks noGrp="1"/>
          </p:cNvSpPr>
          <p:nvPr>
            <p:ph type="title"/>
          </p:nvPr>
        </p:nvSpPr>
        <p:spPr/>
        <p:txBody>
          <a:bodyPr/>
          <a:lstStyle/>
          <a:p>
            <a:r>
              <a:rPr lang="en-GB" dirty="0"/>
              <a:t>Initial results</a:t>
            </a:r>
          </a:p>
        </p:txBody>
      </p:sp>
      <p:sp>
        <p:nvSpPr>
          <p:cNvPr id="3" name="Content Placeholder 2">
            <a:extLst>
              <a:ext uri="{FF2B5EF4-FFF2-40B4-BE49-F238E27FC236}">
                <a16:creationId xmlns:a16="http://schemas.microsoft.com/office/drawing/2014/main" id="{CEE02C4A-4893-4AB9-B867-336B870FFBAD}"/>
              </a:ext>
            </a:extLst>
          </p:cNvPr>
          <p:cNvSpPr>
            <a:spLocks noGrp="1"/>
          </p:cNvSpPr>
          <p:nvPr>
            <p:ph idx="1"/>
          </p:nvPr>
        </p:nvSpPr>
        <p:spPr>
          <a:xfrm>
            <a:off x="328085" y="1485900"/>
            <a:ext cx="5947456" cy="5111750"/>
          </a:xfrm>
        </p:spPr>
        <p:txBody>
          <a:bodyPr/>
          <a:lstStyle/>
          <a:p>
            <a:r>
              <a:rPr lang="en-GB" sz="2000" dirty="0"/>
              <a:t>Simulation model in line with theoretical expectations</a:t>
            </a:r>
          </a:p>
          <a:p>
            <a:endParaRPr lang="en-GB" sz="2000" dirty="0"/>
          </a:p>
          <a:p>
            <a:r>
              <a:rPr lang="en-GB" sz="2000" dirty="0"/>
              <a:t>Naïve model never has exponential as best fit</a:t>
            </a:r>
          </a:p>
          <a:p>
            <a:endParaRPr lang="en-GB" sz="2000" dirty="0"/>
          </a:p>
          <a:p>
            <a:r>
              <a:rPr lang="en-GB" sz="2000" dirty="0"/>
              <a:t>CGP best fit 85% of the time</a:t>
            </a:r>
          </a:p>
          <a:p>
            <a:r>
              <a:rPr lang="en-GB" sz="2000" dirty="0"/>
              <a:t>Mean reduction in absolute error of 40%</a:t>
            </a:r>
          </a:p>
          <a:p>
            <a:r>
              <a:rPr lang="en-GB" sz="2000" dirty="0"/>
              <a:t>Median reduction in abs error of 75%</a:t>
            </a:r>
          </a:p>
          <a:p>
            <a:r>
              <a:rPr lang="en-GB" sz="2000" dirty="0"/>
              <a:t>Using BIC rather than AIC improves performance further</a:t>
            </a:r>
          </a:p>
          <a:p>
            <a:pPr marL="0" indent="0">
              <a:buNone/>
            </a:pPr>
            <a:endParaRPr lang="en-GB" sz="2000" dirty="0"/>
          </a:p>
          <a:p>
            <a:r>
              <a:rPr lang="en-GB" sz="2000" dirty="0"/>
              <a:t>If we put censoring at 365 days virtually no difference</a:t>
            </a:r>
          </a:p>
          <a:p>
            <a:endParaRPr lang="en-GB" dirty="0"/>
          </a:p>
        </p:txBody>
      </p:sp>
      <p:pic>
        <p:nvPicPr>
          <p:cNvPr id="4" name="Picture 3">
            <a:extLst>
              <a:ext uri="{FF2B5EF4-FFF2-40B4-BE49-F238E27FC236}">
                <a16:creationId xmlns:a16="http://schemas.microsoft.com/office/drawing/2014/main" id="{169F152E-C629-4B8D-BBA8-8D977FF557EB}"/>
              </a:ext>
            </a:extLst>
          </p:cNvPr>
          <p:cNvPicPr>
            <a:picLocks noChangeAspect="1"/>
          </p:cNvPicPr>
          <p:nvPr/>
        </p:nvPicPr>
        <p:blipFill>
          <a:blip r:embed="rId2"/>
          <a:stretch>
            <a:fillRect/>
          </a:stretch>
        </p:blipFill>
        <p:spPr>
          <a:xfrm>
            <a:off x="5969491" y="1618290"/>
            <a:ext cx="6111752" cy="4591735"/>
          </a:xfrm>
          <a:prstGeom prst="rect">
            <a:avLst/>
          </a:prstGeom>
        </p:spPr>
      </p:pic>
    </p:spTree>
    <p:extLst>
      <p:ext uri="{BB962C8B-B14F-4D97-AF65-F5344CB8AC3E}">
        <p14:creationId xmlns:p14="http://schemas.microsoft.com/office/powerpoint/2010/main" val="3736687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AE503-89E5-414F-881A-A7EE94F9DD7B}"/>
              </a:ext>
            </a:extLst>
          </p:cNvPr>
          <p:cNvSpPr>
            <a:spLocks noGrp="1"/>
          </p:cNvSpPr>
          <p:nvPr>
            <p:ph type="title"/>
          </p:nvPr>
        </p:nvSpPr>
        <p:spPr/>
        <p:txBody>
          <a:bodyPr/>
          <a:lstStyle/>
          <a:p>
            <a:r>
              <a:rPr lang="en-GB" dirty="0"/>
              <a:t>When regression gets it incorrect</a:t>
            </a:r>
          </a:p>
        </p:txBody>
      </p:sp>
      <p:sp>
        <p:nvSpPr>
          <p:cNvPr id="3" name="Content Placeholder 2">
            <a:extLst>
              <a:ext uri="{FF2B5EF4-FFF2-40B4-BE49-F238E27FC236}">
                <a16:creationId xmlns:a16="http://schemas.microsoft.com/office/drawing/2014/main" id="{ABE25CB5-4247-45C6-AAFA-B87D88282641}"/>
              </a:ext>
            </a:extLst>
          </p:cNvPr>
          <p:cNvSpPr>
            <a:spLocks noGrp="1"/>
          </p:cNvSpPr>
          <p:nvPr>
            <p:ph idx="1"/>
          </p:nvPr>
        </p:nvSpPr>
        <p:spPr>
          <a:xfrm>
            <a:off x="328084" y="1485900"/>
            <a:ext cx="11529483" cy="698135"/>
          </a:xfrm>
        </p:spPr>
        <p:txBody>
          <a:bodyPr/>
          <a:lstStyle/>
          <a:p>
            <a:r>
              <a:rPr lang="en-GB" dirty="0"/>
              <a:t>Incorrect hazard chosen – very poor fit</a:t>
            </a:r>
          </a:p>
        </p:txBody>
      </p:sp>
      <p:pic>
        <p:nvPicPr>
          <p:cNvPr id="4" name="Picture 3">
            <a:extLst>
              <a:ext uri="{FF2B5EF4-FFF2-40B4-BE49-F238E27FC236}">
                <a16:creationId xmlns:a16="http://schemas.microsoft.com/office/drawing/2014/main" id="{DBB01EF9-EA3E-42A1-92B9-80509959FF03}"/>
              </a:ext>
            </a:extLst>
          </p:cNvPr>
          <p:cNvPicPr>
            <a:picLocks noChangeAspect="1"/>
          </p:cNvPicPr>
          <p:nvPr/>
        </p:nvPicPr>
        <p:blipFill>
          <a:blip r:embed="rId2"/>
          <a:stretch>
            <a:fillRect/>
          </a:stretch>
        </p:blipFill>
        <p:spPr>
          <a:xfrm>
            <a:off x="3079742" y="2239954"/>
            <a:ext cx="6026165" cy="4465381"/>
          </a:xfrm>
          <a:prstGeom prst="rect">
            <a:avLst/>
          </a:prstGeom>
        </p:spPr>
      </p:pic>
    </p:spTree>
    <p:extLst>
      <p:ext uri="{BB962C8B-B14F-4D97-AF65-F5344CB8AC3E}">
        <p14:creationId xmlns:p14="http://schemas.microsoft.com/office/powerpoint/2010/main" val="677056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DA6F6-C548-4884-A1F5-6BA764B66472}"/>
              </a:ext>
            </a:extLst>
          </p:cNvPr>
          <p:cNvSpPr>
            <a:spLocks noGrp="1"/>
          </p:cNvSpPr>
          <p:nvPr>
            <p:ph type="title"/>
          </p:nvPr>
        </p:nvSpPr>
        <p:spPr/>
        <p:txBody>
          <a:bodyPr/>
          <a:lstStyle/>
          <a:p>
            <a:r>
              <a:rPr lang="en-GB" dirty="0"/>
              <a:t>Outline</a:t>
            </a:r>
          </a:p>
        </p:txBody>
      </p:sp>
      <p:sp>
        <p:nvSpPr>
          <p:cNvPr id="3" name="Content Placeholder 2">
            <a:extLst>
              <a:ext uri="{FF2B5EF4-FFF2-40B4-BE49-F238E27FC236}">
                <a16:creationId xmlns:a16="http://schemas.microsoft.com/office/drawing/2014/main" id="{9004A912-2572-4461-A012-E73B5C4A9179}"/>
              </a:ext>
            </a:extLst>
          </p:cNvPr>
          <p:cNvSpPr>
            <a:spLocks noGrp="1"/>
          </p:cNvSpPr>
          <p:nvPr>
            <p:ph idx="1"/>
          </p:nvPr>
        </p:nvSpPr>
        <p:spPr>
          <a:xfrm>
            <a:off x="716211" y="1966125"/>
            <a:ext cx="11529483" cy="2290112"/>
          </a:xfrm>
        </p:spPr>
        <p:txBody>
          <a:bodyPr/>
          <a:lstStyle/>
          <a:p>
            <a:r>
              <a:rPr lang="en-GB" dirty="0"/>
              <a:t>The motivation and theoretical case for routinely incorporating heterogeneity even when data are generated by RCTs</a:t>
            </a:r>
          </a:p>
          <a:p>
            <a:r>
              <a:rPr lang="en-GB" dirty="0"/>
              <a:t>A simulation exercise to test out theory</a:t>
            </a:r>
          </a:p>
          <a:p>
            <a:r>
              <a:rPr lang="en-GB" dirty="0"/>
              <a:t>Application to real RCT data (prostate cancer patients)</a:t>
            </a:r>
          </a:p>
          <a:p>
            <a:r>
              <a:rPr lang="en-GB" dirty="0"/>
              <a:t>Conclusions</a:t>
            </a:r>
          </a:p>
        </p:txBody>
      </p:sp>
    </p:spTree>
    <p:extLst>
      <p:ext uri="{BB962C8B-B14F-4D97-AF65-F5344CB8AC3E}">
        <p14:creationId xmlns:p14="http://schemas.microsoft.com/office/powerpoint/2010/main" val="2940140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A1554-3140-4B6D-8136-20B42AE9963A}"/>
              </a:ext>
            </a:extLst>
          </p:cNvPr>
          <p:cNvSpPr>
            <a:spLocks noGrp="1"/>
          </p:cNvSpPr>
          <p:nvPr>
            <p:ph type="title"/>
          </p:nvPr>
        </p:nvSpPr>
        <p:spPr/>
        <p:txBody>
          <a:bodyPr/>
          <a:lstStyle/>
          <a:p>
            <a:r>
              <a:rPr lang="en-GB" dirty="0"/>
              <a:t>What is the issue?</a:t>
            </a:r>
          </a:p>
        </p:txBody>
      </p:sp>
      <p:sp>
        <p:nvSpPr>
          <p:cNvPr id="3" name="Content Placeholder 2">
            <a:extLst>
              <a:ext uri="{FF2B5EF4-FFF2-40B4-BE49-F238E27FC236}">
                <a16:creationId xmlns:a16="http://schemas.microsoft.com/office/drawing/2014/main" id="{CA650EF9-21E2-4845-BB1F-B2122967650D}"/>
              </a:ext>
            </a:extLst>
          </p:cNvPr>
          <p:cNvSpPr>
            <a:spLocks noGrp="1"/>
          </p:cNvSpPr>
          <p:nvPr>
            <p:ph idx="1"/>
          </p:nvPr>
        </p:nvSpPr>
        <p:spPr>
          <a:xfrm>
            <a:off x="328084" y="1485900"/>
            <a:ext cx="11529483" cy="954087"/>
          </a:xfrm>
        </p:spPr>
        <p:txBody>
          <a:bodyPr/>
          <a:lstStyle/>
          <a:p>
            <a:r>
              <a:rPr lang="en-GB" sz="2000" dirty="0"/>
              <a:t>Incorrect choice of hazard function yields catastrophic failure</a:t>
            </a:r>
          </a:p>
          <a:p>
            <a:r>
              <a:rPr lang="en-GB" sz="2000" dirty="0"/>
              <a:t>More likely under model which incorporates heterogeneity</a:t>
            </a:r>
          </a:p>
          <a:p>
            <a:r>
              <a:rPr lang="en-GB" sz="2000" dirty="0"/>
              <a:t>Could we use clinical expertise to rule out ‘extreme’ distributions?</a:t>
            </a:r>
          </a:p>
          <a:p>
            <a:r>
              <a:rPr lang="en-GB" sz="2000" dirty="0"/>
              <a:t>If we impose Weibull </a:t>
            </a:r>
            <a:r>
              <a:rPr lang="en-GB" sz="2000" dirty="0" err="1"/>
              <a:t>dist</a:t>
            </a:r>
            <a:r>
              <a:rPr lang="en-GB" sz="2000" dirty="0"/>
              <a:t> onto heterogenous model we always get better fit</a:t>
            </a:r>
          </a:p>
        </p:txBody>
      </p:sp>
      <p:pic>
        <p:nvPicPr>
          <p:cNvPr id="4" name="Picture 3">
            <a:extLst>
              <a:ext uri="{FF2B5EF4-FFF2-40B4-BE49-F238E27FC236}">
                <a16:creationId xmlns:a16="http://schemas.microsoft.com/office/drawing/2014/main" id="{4AE4EA13-576C-4887-8898-AE62BF241576}"/>
              </a:ext>
            </a:extLst>
          </p:cNvPr>
          <p:cNvPicPr>
            <a:picLocks noChangeAspect="1"/>
          </p:cNvPicPr>
          <p:nvPr/>
        </p:nvPicPr>
        <p:blipFill>
          <a:blip r:embed="rId2"/>
          <a:stretch>
            <a:fillRect/>
          </a:stretch>
        </p:blipFill>
        <p:spPr>
          <a:xfrm>
            <a:off x="1210428" y="3153704"/>
            <a:ext cx="4754412" cy="3526679"/>
          </a:xfrm>
          <a:prstGeom prst="rect">
            <a:avLst/>
          </a:prstGeom>
        </p:spPr>
      </p:pic>
      <p:pic>
        <p:nvPicPr>
          <p:cNvPr id="6" name="Picture 5">
            <a:extLst>
              <a:ext uri="{FF2B5EF4-FFF2-40B4-BE49-F238E27FC236}">
                <a16:creationId xmlns:a16="http://schemas.microsoft.com/office/drawing/2014/main" id="{F8D3B2B5-D47E-404E-BDD9-DE78215A7C0C}"/>
              </a:ext>
            </a:extLst>
          </p:cNvPr>
          <p:cNvPicPr>
            <a:picLocks noChangeAspect="1"/>
          </p:cNvPicPr>
          <p:nvPr/>
        </p:nvPicPr>
        <p:blipFill>
          <a:blip r:embed="rId3"/>
          <a:stretch>
            <a:fillRect/>
          </a:stretch>
        </p:blipFill>
        <p:spPr>
          <a:xfrm>
            <a:off x="6227162" y="3153704"/>
            <a:ext cx="4815403" cy="3372068"/>
          </a:xfrm>
          <a:prstGeom prst="rect">
            <a:avLst/>
          </a:prstGeom>
        </p:spPr>
      </p:pic>
    </p:spTree>
    <p:extLst>
      <p:ext uri="{BB962C8B-B14F-4D97-AF65-F5344CB8AC3E}">
        <p14:creationId xmlns:p14="http://schemas.microsoft.com/office/powerpoint/2010/main" val="3764187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BF47E-9403-4AE0-A44F-453622B66018}"/>
              </a:ext>
            </a:extLst>
          </p:cNvPr>
          <p:cNvSpPr>
            <a:spLocks noGrp="1"/>
          </p:cNvSpPr>
          <p:nvPr>
            <p:ph type="title"/>
          </p:nvPr>
        </p:nvSpPr>
        <p:spPr/>
        <p:txBody>
          <a:bodyPr/>
          <a:lstStyle/>
          <a:p>
            <a:r>
              <a:rPr lang="en-GB" dirty="0"/>
              <a:t>Real World Example</a:t>
            </a:r>
          </a:p>
        </p:txBody>
      </p:sp>
      <p:sp>
        <p:nvSpPr>
          <p:cNvPr id="3" name="Content Placeholder 2">
            <a:extLst>
              <a:ext uri="{FF2B5EF4-FFF2-40B4-BE49-F238E27FC236}">
                <a16:creationId xmlns:a16="http://schemas.microsoft.com/office/drawing/2014/main" id="{A4879C78-C8FD-4D7E-9A1C-B8FA4E72530A}"/>
              </a:ext>
            </a:extLst>
          </p:cNvPr>
          <p:cNvSpPr>
            <a:spLocks noGrp="1"/>
          </p:cNvSpPr>
          <p:nvPr>
            <p:ph idx="1"/>
          </p:nvPr>
        </p:nvSpPr>
        <p:spPr/>
        <p:txBody>
          <a:bodyPr/>
          <a:lstStyle/>
          <a:p>
            <a:r>
              <a:rPr lang="en-GB" dirty="0"/>
              <a:t>Dutch Bone Metastasis Study (DBMS)</a:t>
            </a:r>
          </a:p>
          <a:p>
            <a:endParaRPr lang="en-GB" dirty="0"/>
          </a:p>
          <a:p>
            <a:r>
              <a:rPr lang="en-GB" dirty="0"/>
              <a:t>1,171 Patients in the Netherlands with painful bone metastasis on palliative care over the period 1996-1998</a:t>
            </a:r>
          </a:p>
          <a:p>
            <a:endParaRPr lang="en-GB" dirty="0"/>
          </a:p>
          <a:p>
            <a:r>
              <a:rPr lang="en-GB" dirty="0"/>
              <a:t>Treatment choices were different types and durations of radiotherapy treatment which was not expected to have an impact on survival</a:t>
            </a:r>
          </a:p>
          <a:p>
            <a:endParaRPr lang="en-GB" dirty="0"/>
          </a:p>
          <a:p>
            <a:r>
              <a:rPr lang="en-GB" dirty="0"/>
              <a:t>We focus on 267 patients with prostate cancer </a:t>
            </a:r>
          </a:p>
        </p:txBody>
      </p:sp>
    </p:spTree>
    <p:extLst>
      <p:ext uri="{BB962C8B-B14F-4D97-AF65-F5344CB8AC3E}">
        <p14:creationId xmlns:p14="http://schemas.microsoft.com/office/powerpoint/2010/main" val="23484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009FC-CF57-414D-868E-FA42F9D33C7D}"/>
              </a:ext>
            </a:extLst>
          </p:cNvPr>
          <p:cNvSpPr>
            <a:spLocks noGrp="1"/>
          </p:cNvSpPr>
          <p:nvPr>
            <p:ph type="title"/>
          </p:nvPr>
        </p:nvSpPr>
        <p:spPr/>
        <p:txBody>
          <a:bodyPr/>
          <a:lstStyle/>
          <a:p>
            <a:r>
              <a:rPr lang="en-GB" dirty="0"/>
              <a:t>Prostate Cancer in DBMS</a:t>
            </a:r>
          </a:p>
        </p:txBody>
      </p:sp>
      <p:sp>
        <p:nvSpPr>
          <p:cNvPr id="3" name="Content Placeholder 2">
            <a:extLst>
              <a:ext uri="{FF2B5EF4-FFF2-40B4-BE49-F238E27FC236}">
                <a16:creationId xmlns:a16="http://schemas.microsoft.com/office/drawing/2014/main" id="{0E0214BF-8D47-4921-94BC-4EDCDBA251AF}"/>
              </a:ext>
            </a:extLst>
          </p:cNvPr>
          <p:cNvSpPr>
            <a:spLocks noGrp="1"/>
          </p:cNvSpPr>
          <p:nvPr>
            <p:ph idx="1"/>
          </p:nvPr>
        </p:nvSpPr>
        <p:spPr/>
        <p:txBody>
          <a:bodyPr/>
          <a:lstStyle/>
          <a:p>
            <a:r>
              <a:rPr lang="en-GB" dirty="0"/>
              <a:t>We have complete survival histories for the 267 patients</a:t>
            </a:r>
          </a:p>
          <a:p>
            <a:endParaRPr lang="en-GB" dirty="0"/>
          </a:p>
          <a:p>
            <a:r>
              <a:rPr lang="en-GB" dirty="0"/>
              <a:t>But like with the simulation model we artificially censor, this time at 200 days, and use the modelling techniques to compare survival prediction</a:t>
            </a:r>
          </a:p>
          <a:p>
            <a:endParaRPr lang="en-GB" dirty="0"/>
          </a:p>
          <a:p>
            <a:r>
              <a:rPr lang="en-GB" dirty="0"/>
              <a:t>Unlike with the survival model:</a:t>
            </a:r>
          </a:p>
          <a:p>
            <a:endParaRPr lang="en-GB" dirty="0"/>
          </a:p>
          <a:p>
            <a:pPr lvl="1"/>
            <a:r>
              <a:rPr lang="en-GB" dirty="0"/>
              <a:t>We have no idea what the ‘true’ hazard is</a:t>
            </a:r>
          </a:p>
          <a:p>
            <a:pPr lvl="1"/>
            <a:r>
              <a:rPr lang="en-GB" dirty="0"/>
              <a:t>We have a selection of covariates in which to estimate the impact of observable heterogeneity</a:t>
            </a:r>
          </a:p>
        </p:txBody>
      </p:sp>
    </p:spTree>
    <p:extLst>
      <p:ext uri="{BB962C8B-B14F-4D97-AF65-F5344CB8AC3E}">
        <p14:creationId xmlns:p14="http://schemas.microsoft.com/office/powerpoint/2010/main" val="162899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2304A-743D-4A79-9920-0BBD330EB3F3}"/>
              </a:ext>
            </a:extLst>
          </p:cNvPr>
          <p:cNvSpPr>
            <a:spLocks noGrp="1"/>
          </p:cNvSpPr>
          <p:nvPr>
            <p:ph type="title"/>
          </p:nvPr>
        </p:nvSpPr>
        <p:spPr/>
        <p:txBody>
          <a:bodyPr/>
          <a:lstStyle/>
          <a:p>
            <a:r>
              <a:rPr lang="en-GB" dirty="0"/>
              <a:t>Model performance on DBMS data</a:t>
            </a:r>
          </a:p>
        </p:txBody>
      </p:sp>
      <p:sp>
        <p:nvSpPr>
          <p:cNvPr id="3" name="Content Placeholder 2">
            <a:extLst>
              <a:ext uri="{FF2B5EF4-FFF2-40B4-BE49-F238E27FC236}">
                <a16:creationId xmlns:a16="http://schemas.microsoft.com/office/drawing/2014/main" id="{AD5C7A2A-FFEA-4542-B905-9C87E501FE56}"/>
              </a:ext>
            </a:extLst>
          </p:cNvPr>
          <p:cNvSpPr>
            <a:spLocks noGrp="1"/>
          </p:cNvSpPr>
          <p:nvPr>
            <p:ph idx="1"/>
          </p:nvPr>
        </p:nvSpPr>
        <p:spPr>
          <a:xfrm>
            <a:off x="157046" y="1641187"/>
            <a:ext cx="5631962" cy="869173"/>
          </a:xfrm>
        </p:spPr>
        <p:txBody>
          <a:bodyPr/>
          <a:lstStyle/>
          <a:p>
            <a:r>
              <a:rPr lang="en-GB" sz="2000" dirty="0"/>
              <a:t>Explanatory variables chosen with clinician: age, age-</a:t>
            </a:r>
            <a:r>
              <a:rPr lang="en-GB" sz="2000" dirty="0" err="1"/>
              <a:t>sqd</a:t>
            </a:r>
            <a:r>
              <a:rPr lang="en-GB" sz="2000" dirty="0"/>
              <a:t>, WHO performance status, EQ-5-3L dimension levels and extent of metastatic spread</a:t>
            </a:r>
          </a:p>
          <a:p>
            <a:pPr marL="0" indent="0">
              <a:buNone/>
            </a:pPr>
            <a:endParaRPr lang="en-GB" sz="2000" dirty="0"/>
          </a:p>
          <a:p>
            <a:r>
              <a:rPr lang="en-GB" sz="2000" dirty="0"/>
              <a:t>Best-fitting model chosen on basis of BIC</a:t>
            </a:r>
          </a:p>
          <a:p>
            <a:endParaRPr lang="en-GB" sz="2000" dirty="0"/>
          </a:p>
          <a:p>
            <a:r>
              <a:rPr lang="en-GB" sz="2000" dirty="0"/>
              <a:t>Log-Normal hazard selected in both cases</a:t>
            </a:r>
          </a:p>
          <a:p>
            <a:pPr lvl="1"/>
            <a:r>
              <a:rPr lang="en-GB" sz="1600" dirty="0"/>
              <a:t>Fits with literature too</a:t>
            </a:r>
          </a:p>
          <a:p>
            <a:pPr lvl="1"/>
            <a:endParaRPr lang="en-GB" sz="1600" dirty="0"/>
          </a:p>
          <a:p>
            <a:r>
              <a:rPr lang="en-GB" sz="2000" dirty="0"/>
              <a:t>Heterogeneity controlled model clear winner.</a:t>
            </a:r>
          </a:p>
          <a:p>
            <a:pPr lvl="1"/>
            <a:r>
              <a:rPr lang="en-GB" sz="1600" dirty="0"/>
              <a:t>Error is more than 50% reduced.</a:t>
            </a:r>
          </a:p>
        </p:txBody>
      </p:sp>
      <p:pic>
        <p:nvPicPr>
          <p:cNvPr id="4" name="Picture 3">
            <a:extLst>
              <a:ext uri="{FF2B5EF4-FFF2-40B4-BE49-F238E27FC236}">
                <a16:creationId xmlns:a16="http://schemas.microsoft.com/office/drawing/2014/main" id="{F2B34CD8-DD51-45A7-B9F0-E37F399AED93}"/>
              </a:ext>
            </a:extLst>
          </p:cNvPr>
          <p:cNvPicPr>
            <a:picLocks noChangeAspect="1"/>
          </p:cNvPicPr>
          <p:nvPr/>
        </p:nvPicPr>
        <p:blipFill>
          <a:blip r:embed="rId2"/>
          <a:stretch>
            <a:fillRect/>
          </a:stretch>
        </p:blipFill>
        <p:spPr>
          <a:xfrm>
            <a:off x="6023640" y="1641187"/>
            <a:ext cx="5932466" cy="4183871"/>
          </a:xfrm>
          <a:prstGeom prst="rect">
            <a:avLst/>
          </a:prstGeom>
        </p:spPr>
      </p:pic>
    </p:spTree>
    <p:extLst>
      <p:ext uri="{BB962C8B-B14F-4D97-AF65-F5344CB8AC3E}">
        <p14:creationId xmlns:p14="http://schemas.microsoft.com/office/powerpoint/2010/main" val="2723380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0D546-3BB3-463C-A46F-0BA0EAB84AF3}"/>
              </a:ext>
            </a:extLst>
          </p:cNvPr>
          <p:cNvSpPr>
            <a:spLocks noGrp="1"/>
          </p:cNvSpPr>
          <p:nvPr>
            <p:ph type="title"/>
          </p:nvPr>
        </p:nvSpPr>
        <p:spPr/>
        <p:txBody>
          <a:bodyPr/>
          <a:lstStyle/>
          <a:p>
            <a:r>
              <a:rPr lang="en-GB" dirty="0"/>
              <a:t>What if we have the ‘wrong’ regressors?</a:t>
            </a:r>
          </a:p>
        </p:txBody>
      </p:sp>
      <p:sp>
        <p:nvSpPr>
          <p:cNvPr id="3" name="Content Placeholder 2">
            <a:extLst>
              <a:ext uri="{FF2B5EF4-FFF2-40B4-BE49-F238E27FC236}">
                <a16:creationId xmlns:a16="http://schemas.microsoft.com/office/drawing/2014/main" id="{C7926D78-57BE-4A2D-BD2B-45583539A311}"/>
              </a:ext>
            </a:extLst>
          </p:cNvPr>
          <p:cNvSpPr>
            <a:spLocks noGrp="1"/>
          </p:cNvSpPr>
          <p:nvPr>
            <p:ph idx="1"/>
          </p:nvPr>
        </p:nvSpPr>
        <p:spPr>
          <a:xfrm>
            <a:off x="328084" y="1485900"/>
            <a:ext cx="5987197" cy="5111750"/>
          </a:xfrm>
        </p:spPr>
        <p:txBody>
          <a:bodyPr/>
          <a:lstStyle/>
          <a:p>
            <a:r>
              <a:rPr lang="en-GB" sz="2000" dirty="0"/>
              <a:t>We may not always know which regressors to include</a:t>
            </a:r>
          </a:p>
          <a:p>
            <a:endParaRPr lang="en-GB" sz="2000" dirty="0"/>
          </a:p>
          <a:p>
            <a:r>
              <a:rPr lang="en-GB" sz="2000" dirty="0"/>
              <a:t>Are the results sensitive to covariate choice?</a:t>
            </a:r>
          </a:p>
          <a:p>
            <a:pPr marL="0" indent="0">
              <a:buNone/>
            </a:pPr>
            <a:endParaRPr lang="en-GB" sz="2000" dirty="0"/>
          </a:p>
          <a:p>
            <a:r>
              <a:rPr lang="en-GB" sz="2000" dirty="0"/>
              <a:t>Drop the metastatic spread dummy variable</a:t>
            </a:r>
          </a:p>
          <a:p>
            <a:endParaRPr lang="en-GB" sz="2000" dirty="0"/>
          </a:p>
          <a:p>
            <a:r>
              <a:rPr lang="en-GB" sz="2000" dirty="0"/>
              <a:t>BIC selection on heterogeneous model now suggests Gamma distribution</a:t>
            </a:r>
          </a:p>
          <a:p>
            <a:endParaRPr lang="en-GB" sz="2000" dirty="0"/>
          </a:p>
          <a:p>
            <a:r>
              <a:rPr lang="en-GB" sz="2000" dirty="0"/>
              <a:t>Naïve model now best fit</a:t>
            </a:r>
          </a:p>
          <a:p>
            <a:endParaRPr lang="en-GB" sz="2000" dirty="0"/>
          </a:p>
          <a:p>
            <a:r>
              <a:rPr lang="en-GB" sz="2000" dirty="0"/>
              <a:t>Incorrect regressors </a:t>
            </a:r>
            <a:r>
              <a:rPr lang="en-GB" sz="2000" dirty="0">
                <a:sym typeface="Wingdings" panose="05000000000000000000" pitchFamily="2" charset="2"/>
              </a:rPr>
              <a:t> inappropriate hazard</a:t>
            </a:r>
            <a:endParaRPr lang="en-GB" sz="2000" dirty="0"/>
          </a:p>
        </p:txBody>
      </p:sp>
      <p:pic>
        <p:nvPicPr>
          <p:cNvPr id="4" name="Picture 3">
            <a:extLst>
              <a:ext uri="{FF2B5EF4-FFF2-40B4-BE49-F238E27FC236}">
                <a16:creationId xmlns:a16="http://schemas.microsoft.com/office/drawing/2014/main" id="{7949E60B-349A-47AB-AF89-5EC933C208C5}"/>
              </a:ext>
            </a:extLst>
          </p:cNvPr>
          <p:cNvPicPr>
            <a:picLocks noChangeAspect="1"/>
          </p:cNvPicPr>
          <p:nvPr/>
        </p:nvPicPr>
        <p:blipFill>
          <a:blip r:embed="rId2"/>
          <a:stretch>
            <a:fillRect/>
          </a:stretch>
        </p:blipFill>
        <p:spPr>
          <a:xfrm>
            <a:off x="6177379" y="1725503"/>
            <a:ext cx="5840296" cy="4162181"/>
          </a:xfrm>
          <a:prstGeom prst="rect">
            <a:avLst/>
          </a:prstGeom>
        </p:spPr>
      </p:pic>
    </p:spTree>
    <p:extLst>
      <p:ext uri="{BB962C8B-B14F-4D97-AF65-F5344CB8AC3E}">
        <p14:creationId xmlns:p14="http://schemas.microsoft.com/office/powerpoint/2010/main" val="1395775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5AE47-55AF-4BDC-A0E3-AB8A80A68A89}"/>
              </a:ext>
            </a:extLst>
          </p:cNvPr>
          <p:cNvSpPr>
            <a:spLocks noGrp="1"/>
          </p:cNvSpPr>
          <p:nvPr>
            <p:ph type="title"/>
          </p:nvPr>
        </p:nvSpPr>
        <p:spPr/>
        <p:txBody>
          <a:bodyPr/>
          <a:lstStyle/>
          <a:p>
            <a:r>
              <a:rPr lang="en-GB" dirty="0"/>
              <a:t>Is there a risk averse method</a:t>
            </a:r>
          </a:p>
        </p:txBody>
      </p:sp>
      <p:sp>
        <p:nvSpPr>
          <p:cNvPr id="3" name="Content Placeholder 2">
            <a:extLst>
              <a:ext uri="{FF2B5EF4-FFF2-40B4-BE49-F238E27FC236}">
                <a16:creationId xmlns:a16="http://schemas.microsoft.com/office/drawing/2014/main" id="{75355A85-9108-49FA-AE25-001E90475750}"/>
              </a:ext>
            </a:extLst>
          </p:cNvPr>
          <p:cNvSpPr>
            <a:spLocks noGrp="1"/>
          </p:cNvSpPr>
          <p:nvPr>
            <p:ph idx="1"/>
          </p:nvPr>
        </p:nvSpPr>
        <p:spPr>
          <a:xfrm>
            <a:off x="183360" y="1302221"/>
            <a:ext cx="5618250" cy="5111750"/>
          </a:xfrm>
        </p:spPr>
        <p:txBody>
          <a:bodyPr/>
          <a:lstStyle/>
          <a:p>
            <a:r>
              <a:rPr lang="en-GB" dirty="0"/>
              <a:t>What if impose the selection of hazard as predicted by naïve model?</a:t>
            </a:r>
          </a:p>
          <a:p>
            <a:endParaRPr lang="en-GB" dirty="0"/>
          </a:p>
          <a:p>
            <a:r>
              <a:rPr lang="en-GB" dirty="0"/>
              <a:t>But still use the incorrect explanatory variables</a:t>
            </a:r>
          </a:p>
          <a:p>
            <a:endParaRPr lang="en-GB" dirty="0"/>
          </a:p>
          <a:p>
            <a:r>
              <a:rPr lang="en-GB" dirty="0"/>
              <a:t>Heterogeneous model becomes best fit again</a:t>
            </a:r>
          </a:p>
          <a:p>
            <a:endParaRPr lang="en-GB" dirty="0"/>
          </a:p>
          <a:p>
            <a:r>
              <a:rPr lang="en-GB" dirty="0"/>
              <a:t>It is not as good as heterogeneous model with correct regressors but might represent a risk-averse ‘safe’ method</a:t>
            </a:r>
          </a:p>
        </p:txBody>
      </p:sp>
      <p:pic>
        <p:nvPicPr>
          <p:cNvPr id="4" name="Picture 3">
            <a:extLst>
              <a:ext uri="{FF2B5EF4-FFF2-40B4-BE49-F238E27FC236}">
                <a16:creationId xmlns:a16="http://schemas.microsoft.com/office/drawing/2014/main" id="{34B9F12D-8BF7-4218-95F8-538B228357BF}"/>
              </a:ext>
            </a:extLst>
          </p:cNvPr>
          <p:cNvPicPr>
            <a:picLocks noChangeAspect="1"/>
          </p:cNvPicPr>
          <p:nvPr/>
        </p:nvPicPr>
        <p:blipFill>
          <a:blip r:embed="rId2"/>
          <a:stretch>
            <a:fillRect/>
          </a:stretch>
        </p:blipFill>
        <p:spPr>
          <a:xfrm>
            <a:off x="5946334" y="1625141"/>
            <a:ext cx="6245666" cy="4465911"/>
          </a:xfrm>
          <a:prstGeom prst="rect">
            <a:avLst/>
          </a:prstGeom>
        </p:spPr>
      </p:pic>
    </p:spTree>
    <p:extLst>
      <p:ext uri="{BB962C8B-B14F-4D97-AF65-F5344CB8AC3E}">
        <p14:creationId xmlns:p14="http://schemas.microsoft.com/office/powerpoint/2010/main" val="4263731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BE191-0FBF-4CAE-83A6-5666CA19018F}"/>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9DA45BD9-7552-42EF-BCAA-C21C1017D917}"/>
              </a:ext>
            </a:extLst>
          </p:cNvPr>
          <p:cNvSpPr>
            <a:spLocks noGrp="1"/>
          </p:cNvSpPr>
          <p:nvPr>
            <p:ph idx="1"/>
          </p:nvPr>
        </p:nvSpPr>
        <p:spPr/>
        <p:txBody>
          <a:bodyPr/>
          <a:lstStyle/>
          <a:p>
            <a:r>
              <a:rPr lang="en-GB" dirty="0"/>
              <a:t>There is a methodology issue in survival analysis that is well-established (if not particularly well-known) in the statistical literature for around 40 years that has not  transferred to the health economics literature</a:t>
            </a:r>
          </a:p>
          <a:p>
            <a:pPr lvl="1"/>
            <a:r>
              <a:rPr lang="en-GB" dirty="0"/>
              <a:t>This may be due to statisticians focussing on narrow hypothesis testing and, as a result, health economists not being completely aware of the limitations of the models when extrapolating</a:t>
            </a:r>
          </a:p>
          <a:p>
            <a:pPr marL="457200" lvl="1" indent="0">
              <a:buNone/>
            </a:pPr>
            <a:endParaRPr lang="en-GB" dirty="0"/>
          </a:p>
          <a:p>
            <a:r>
              <a:rPr lang="en-GB" dirty="0"/>
              <a:t>This issue occurs whether the data come from RCTs or not</a:t>
            </a:r>
          </a:p>
          <a:p>
            <a:pPr lvl="1"/>
            <a:r>
              <a:rPr lang="en-GB" dirty="0"/>
              <a:t>Seems particularly an issue in lung cancer and wound healing</a:t>
            </a:r>
          </a:p>
          <a:p>
            <a:pPr marL="0" indent="0">
              <a:buNone/>
            </a:pPr>
            <a:endParaRPr lang="en-GB" dirty="0"/>
          </a:p>
          <a:p>
            <a:r>
              <a:rPr lang="en-GB" dirty="0"/>
              <a:t>Potential solutions to address this have also been known in the statistical literature for a similar period</a:t>
            </a:r>
          </a:p>
          <a:p>
            <a:pPr lvl="1"/>
            <a:r>
              <a:rPr lang="en-GB" dirty="0"/>
              <a:t>E.g. Corrected Group Prognosis</a:t>
            </a:r>
          </a:p>
        </p:txBody>
      </p:sp>
    </p:spTree>
    <p:extLst>
      <p:ext uri="{BB962C8B-B14F-4D97-AF65-F5344CB8AC3E}">
        <p14:creationId xmlns:p14="http://schemas.microsoft.com/office/powerpoint/2010/main" val="3509447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F2B68-553D-4568-99DF-159D0202045D}"/>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7CA72655-05FE-4E3F-9AE5-14C04E10CC0F}"/>
              </a:ext>
            </a:extLst>
          </p:cNvPr>
          <p:cNvSpPr>
            <a:spLocks noGrp="1"/>
          </p:cNvSpPr>
          <p:nvPr>
            <p:ph idx="1"/>
          </p:nvPr>
        </p:nvSpPr>
        <p:spPr/>
        <p:txBody>
          <a:bodyPr/>
          <a:lstStyle/>
          <a:p>
            <a:r>
              <a:rPr lang="en-GB" dirty="0"/>
              <a:t>However via simulation and real world data we have shown that resolving the issue may not be straight forward.</a:t>
            </a:r>
          </a:p>
          <a:p>
            <a:endParaRPr lang="en-GB" dirty="0"/>
          </a:p>
          <a:p>
            <a:r>
              <a:rPr lang="en-GB" dirty="0"/>
              <a:t>The obvious solution of including observed covariates to accommodate heterogeneity usually improves fit over the extrapolated period but does run a risk of getting it horribly wrong.</a:t>
            </a:r>
          </a:p>
          <a:p>
            <a:pPr lvl="1"/>
            <a:r>
              <a:rPr lang="en-GB" dirty="0"/>
              <a:t>In all cases it is due to the selection of an inappropriate hazard function.</a:t>
            </a:r>
          </a:p>
          <a:p>
            <a:pPr lvl="1"/>
            <a:endParaRPr lang="en-GB" dirty="0"/>
          </a:p>
          <a:p>
            <a:r>
              <a:rPr lang="en-GB" dirty="0"/>
              <a:t>Can we adopt principles to avoid catastrophic errors?</a:t>
            </a:r>
          </a:p>
          <a:p>
            <a:pPr lvl="1"/>
            <a:r>
              <a:rPr lang="en-GB" dirty="0"/>
              <a:t>Clinical plausibility should always be checked, don’t let BIC solely determine model choice</a:t>
            </a:r>
          </a:p>
          <a:p>
            <a:pPr lvl="1"/>
            <a:r>
              <a:rPr lang="en-GB" dirty="0"/>
              <a:t>Adoption of hazard distribution as implied by naïve model</a:t>
            </a:r>
          </a:p>
        </p:txBody>
      </p:sp>
    </p:spTree>
    <p:extLst>
      <p:ext uri="{BB962C8B-B14F-4D97-AF65-F5344CB8AC3E}">
        <p14:creationId xmlns:p14="http://schemas.microsoft.com/office/powerpoint/2010/main" val="37562751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53F0A-00FF-466C-BE68-D7EF0037290E}"/>
              </a:ext>
            </a:extLst>
          </p:cNvPr>
          <p:cNvSpPr>
            <a:spLocks noGrp="1"/>
          </p:cNvSpPr>
          <p:nvPr>
            <p:ph type="title"/>
          </p:nvPr>
        </p:nvSpPr>
        <p:spPr/>
        <p:txBody>
          <a:bodyPr/>
          <a:lstStyle/>
          <a:p>
            <a:r>
              <a:rPr lang="en-GB" dirty="0"/>
              <a:t>Additional complexities?</a:t>
            </a:r>
          </a:p>
        </p:txBody>
      </p:sp>
      <p:sp>
        <p:nvSpPr>
          <p:cNvPr id="3" name="Content Placeholder 2">
            <a:extLst>
              <a:ext uri="{FF2B5EF4-FFF2-40B4-BE49-F238E27FC236}">
                <a16:creationId xmlns:a16="http://schemas.microsoft.com/office/drawing/2014/main" id="{E8976C8F-70B2-4395-809B-4BCA623269DA}"/>
              </a:ext>
            </a:extLst>
          </p:cNvPr>
          <p:cNvSpPr>
            <a:spLocks noGrp="1"/>
          </p:cNvSpPr>
          <p:nvPr>
            <p:ph idx="1"/>
          </p:nvPr>
        </p:nvSpPr>
        <p:spPr/>
        <p:txBody>
          <a:bodyPr/>
          <a:lstStyle/>
          <a:p>
            <a:r>
              <a:rPr lang="en-GB" sz="2800" dirty="0"/>
              <a:t>What if heterogeneity is not just limited to survival?</a:t>
            </a:r>
          </a:p>
          <a:p>
            <a:pPr lvl="1"/>
            <a:r>
              <a:rPr lang="en-GB" sz="2400" dirty="0"/>
              <a:t>Don’t think it makes sense to use CGP method</a:t>
            </a:r>
          </a:p>
          <a:p>
            <a:pPr lvl="1"/>
            <a:r>
              <a:rPr lang="en-GB" sz="2400" dirty="0"/>
              <a:t>Need to capture heterogeneity jointly across outcomes</a:t>
            </a:r>
          </a:p>
          <a:p>
            <a:pPr lvl="1"/>
            <a:r>
              <a:rPr lang="en-GB" sz="2400" dirty="0"/>
              <a:t>Would suggest splitting patient population into classes and running cohort model per class and producing weighted-average evaluation results</a:t>
            </a:r>
          </a:p>
          <a:p>
            <a:pPr lvl="1"/>
            <a:endParaRPr lang="en-GB" sz="2400" dirty="0"/>
          </a:p>
          <a:p>
            <a:r>
              <a:rPr lang="en-GB" sz="2800" dirty="0"/>
              <a:t>What if heterogeneity is unobserved</a:t>
            </a:r>
          </a:p>
          <a:p>
            <a:pPr lvl="1"/>
            <a:r>
              <a:rPr lang="en-GB" sz="2400" dirty="0"/>
              <a:t>Trials with several follow-up points permit random-effect models</a:t>
            </a:r>
          </a:p>
          <a:p>
            <a:pPr lvl="1"/>
            <a:r>
              <a:rPr lang="en-GB" sz="2400" dirty="0"/>
              <a:t>These can be used to produce Empirical Bayesian Estimates of individual heterogeneity – we can use these to classify patients</a:t>
            </a:r>
          </a:p>
        </p:txBody>
      </p:sp>
    </p:spTree>
    <p:extLst>
      <p:ext uri="{BB962C8B-B14F-4D97-AF65-F5344CB8AC3E}">
        <p14:creationId xmlns:p14="http://schemas.microsoft.com/office/powerpoint/2010/main" val="4276246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ctrTitle"/>
          </p:nvPr>
        </p:nvSpPr>
        <p:spPr>
          <a:noFill/>
        </p:spPr>
        <p:txBody>
          <a:bodyPr anchor="t"/>
          <a:lstStyle/>
          <a:p>
            <a:pPr eaLnBrk="1" hangingPunct="1">
              <a:spcAft>
                <a:spcPct val="105000"/>
              </a:spcAft>
            </a:pPr>
            <a:r>
              <a:rPr lang="en-GB" sz="2400" dirty="0"/>
              <a:t>Prof Chris Bojke - </a:t>
            </a:r>
            <a:r>
              <a:rPr lang="en-GB" sz="2400" dirty="0">
                <a:hlinkClick r:id="rId2"/>
              </a:rPr>
              <a:t>c.bojke@leeds.ac.uk</a:t>
            </a:r>
            <a:br>
              <a:rPr lang="en-GB" sz="2400" dirty="0"/>
            </a:br>
            <a:br>
              <a:rPr lang="en-GB" sz="2400" dirty="0"/>
            </a:br>
            <a:r>
              <a:rPr lang="en-GB" sz="2400" dirty="0"/>
              <a:t>Faculty of Medicine and Health</a:t>
            </a:r>
            <a:br>
              <a:rPr lang="en-GB" sz="2400" dirty="0"/>
            </a:br>
            <a:r>
              <a:rPr lang="en-GB" sz="2400" dirty="0"/>
              <a:t>University of Leeds</a:t>
            </a:r>
            <a:br>
              <a:rPr lang="en-GB" sz="2400" dirty="0"/>
            </a:br>
            <a:br>
              <a:rPr lang="en-GB" sz="2400" dirty="0"/>
            </a:br>
            <a:r>
              <a:rPr lang="en-GB" sz="1800" dirty="0"/>
              <a:t>Level 10 Worsley Building</a:t>
            </a:r>
            <a:br>
              <a:rPr lang="en-GB" sz="1800" dirty="0"/>
            </a:br>
            <a:r>
              <a:rPr lang="en-GB" sz="1800" dirty="0"/>
              <a:t>Clarendon Way</a:t>
            </a:r>
            <a:br>
              <a:rPr lang="en-GB" sz="1800" dirty="0"/>
            </a:br>
            <a:r>
              <a:rPr lang="en-GB" sz="1800" dirty="0"/>
              <a:t>Leeds, United Kingdom</a:t>
            </a:r>
            <a:br>
              <a:rPr lang="en-GB" sz="1800" dirty="0"/>
            </a:br>
            <a:r>
              <a:rPr lang="en-GB" sz="1800" dirty="0"/>
              <a:t>LS2 9NL</a:t>
            </a:r>
            <a:br>
              <a:rPr lang="en-GB" sz="1800" dirty="0"/>
            </a:br>
            <a:br>
              <a:rPr lang="en-GB" sz="1800" dirty="0"/>
            </a:br>
            <a:r>
              <a:rPr lang="en-GB" sz="1800" dirty="0"/>
              <a:t>www.leeds.ac.uk/lihs</a:t>
            </a:r>
            <a:br>
              <a:rPr lang="en-GB" sz="2400" dirty="0"/>
            </a:br>
            <a:endParaRPr lang="en-GB"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a:t>
            </a:r>
          </a:p>
        </p:txBody>
      </p:sp>
      <p:sp>
        <p:nvSpPr>
          <p:cNvPr id="3" name="Content Placeholder 2"/>
          <p:cNvSpPr>
            <a:spLocks noGrp="1"/>
          </p:cNvSpPr>
          <p:nvPr>
            <p:ph idx="1"/>
          </p:nvPr>
        </p:nvSpPr>
        <p:spPr/>
        <p:txBody>
          <a:bodyPr/>
          <a:lstStyle/>
          <a:p>
            <a:r>
              <a:rPr lang="en-GB" dirty="0"/>
              <a:t>The key role for economic evaluation is provide evidence-based outcomes in a recognised framework (Incremental Payer Costs per QALY) for counterfactual treatments across a population of patients</a:t>
            </a:r>
          </a:p>
          <a:p>
            <a:pPr lvl="1"/>
            <a:r>
              <a:rPr lang="en-GB" dirty="0"/>
              <a:t>Usually outcomes are (implicitly) </a:t>
            </a:r>
            <a:r>
              <a:rPr lang="en-GB" b="1" i="1" dirty="0"/>
              <a:t>averaged across a population </a:t>
            </a:r>
            <a:r>
              <a:rPr lang="en-GB" dirty="0"/>
              <a:t>although sometimes we might be interested in specific sub-groups.</a:t>
            </a:r>
          </a:p>
          <a:p>
            <a:endParaRPr lang="en-GB" dirty="0"/>
          </a:p>
          <a:p>
            <a:r>
              <a:rPr lang="en-GB" dirty="0"/>
              <a:t>However a population of patients rarely consists of a homogenous group of patients with consistent expectations of outcomes.</a:t>
            </a:r>
          </a:p>
          <a:p>
            <a:pPr lvl="1"/>
            <a:r>
              <a:rPr lang="en-GB" dirty="0"/>
              <a:t>Heterogeneity defined as </a:t>
            </a:r>
            <a:r>
              <a:rPr lang="en-GB" b="1" i="1" dirty="0"/>
              <a:t>observable or unobservable </a:t>
            </a:r>
            <a:r>
              <a:rPr lang="en-GB" dirty="0"/>
              <a:t>patient-level characteristics that have a systematic impact on the outcomes of interest.</a:t>
            </a:r>
          </a:p>
          <a:p>
            <a:pPr lvl="1"/>
            <a:r>
              <a:rPr lang="en-GB" dirty="0"/>
              <a:t>Focus in RCTs is not whether there are other factors affecting outcomes but rather whether they are well-balanced.</a:t>
            </a:r>
          </a:p>
        </p:txBody>
      </p:sp>
    </p:spTree>
    <p:extLst>
      <p:ext uri="{BB962C8B-B14F-4D97-AF65-F5344CB8AC3E}">
        <p14:creationId xmlns:p14="http://schemas.microsoft.com/office/powerpoint/2010/main" val="2243633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a:t>
            </a:r>
          </a:p>
        </p:txBody>
      </p:sp>
      <p:sp>
        <p:nvSpPr>
          <p:cNvPr id="3" name="Content Placeholder 2"/>
          <p:cNvSpPr>
            <a:spLocks noGrp="1"/>
          </p:cNvSpPr>
          <p:nvPr>
            <p:ph idx="1"/>
          </p:nvPr>
        </p:nvSpPr>
        <p:spPr/>
        <p:txBody>
          <a:bodyPr/>
          <a:lstStyle/>
          <a:p>
            <a:r>
              <a:rPr lang="en-GB" dirty="0"/>
              <a:t>Many economic models, based on cohort </a:t>
            </a:r>
            <a:r>
              <a:rPr lang="en-GB" dirty="0" err="1"/>
              <a:t>markov</a:t>
            </a:r>
            <a:r>
              <a:rPr lang="en-GB" dirty="0"/>
              <a:t> models or decision trees may implicitly population-average</a:t>
            </a:r>
          </a:p>
          <a:p>
            <a:pPr marL="0" indent="0">
              <a:buNone/>
            </a:pPr>
            <a:endParaRPr lang="en-GB" dirty="0"/>
          </a:p>
          <a:p>
            <a:r>
              <a:rPr lang="en-GB" dirty="0"/>
              <a:t>Is there a need to attempt to formally incorporate patient heterogeneity in simpler models, particularly where they may be based on RCTs and (justifiably) use simple </a:t>
            </a:r>
            <a:r>
              <a:rPr lang="en-GB" dirty="0" err="1"/>
              <a:t>markov</a:t>
            </a:r>
            <a:r>
              <a:rPr lang="en-GB" dirty="0"/>
              <a:t> models?</a:t>
            </a:r>
          </a:p>
          <a:p>
            <a:endParaRPr lang="en-GB" dirty="0"/>
          </a:p>
          <a:p>
            <a:r>
              <a:rPr lang="en-GB" dirty="0"/>
              <a:t>Yes – models will produce biased results under certain circumstances.</a:t>
            </a:r>
          </a:p>
          <a:p>
            <a:pPr lvl="1"/>
            <a:r>
              <a:rPr lang="en-GB" dirty="0"/>
              <a:t>And if so, how do we accommodate this both in estimating the impact and accommodating this in simple economic models</a:t>
            </a:r>
          </a:p>
        </p:txBody>
      </p:sp>
    </p:spTree>
    <p:extLst>
      <p:ext uri="{BB962C8B-B14F-4D97-AF65-F5344CB8AC3E}">
        <p14:creationId xmlns:p14="http://schemas.microsoft.com/office/powerpoint/2010/main" val="125744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When … under what circumstances?</a:t>
            </a:r>
          </a:p>
        </p:txBody>
      </p:sp>
      <p:sp>
        <p:nvSpPr>
          <p:cNvPr id="3" name="Content Placeholder 2"/>
          <p:cNvSpPr>
            <a:spLocks noGrp="1"/>
          </p:cNvSpPr>
          <p:nvPr>
            <p:ph idx="1"/>
          </p:nvPr>
        </p:nvSpPr>
        <p:spPr>
          <a:xfrm>
            <a:off x="334434" y="1430227"/>
            <a:ext cx="6057152" cy="734072"/>
          </a:xfrm>
        </p:spPr>
        <p:txBody>
          <a:bodyPr/>
          <a:lstStyle/>
          <a:p>
            <a:r>
              <a:rPr lang="en-GB" dirty="0"/>
              <a:t>Perhaps a lot more frequently than you expect!</a:t>
            </a:r>
          </a:p>
          <a:p>
            <a:endParaRPr lang="en-GB" dirty="0"/>
          </a:p>
          <a:p>
            <a:r>
              <a:rPr lang="en-GB" dirty="0"/>
              <a:t>Suppose we need to choose between drug A &amp; B for a population</a:t>
            </a:r>
          </a:p>
          <a:p>
            <a:r>
              <a:rPr lang="en-GB" dirty="0"/>
              <a:t>We need evidence of effectiveness over</a:t>
            </a:r>
          </a:p>
          <a:p>
            <a:pPr lvl="1"/>
            <a:r>
              <a:rPr lang="en-GB" sz="1800" dirty="0"/>
              <a:t>The relevant patient population</a:t>
            </a:r>
          </a:p>
          <a:p>
            <a:pPr lvl="1"/>
            <a:r>
              <a:rPr lang="en-GB" sz="1800" dirty="0"/>
              <a:t>The relevant time period</a:t>
            </a:r>
          </a:p>
          <a:p>
            <a:pPr lvl="1"/>
            <a:endParaRPr lang="en-GB" sz="1800" dirty="0"/>
          </a:p>
          <a:p>
            <a:r>
              <a:rPr lang="en-GB" dirty="0"/>
              <a:t>Decision Context Box and Evidence Coverage </a:t>
            </a:r>
          </a:p>
          <a:p>
            <a:pPr lvl="1"/>
            <a:r>
              <a:rPr lang="en-GB" sz="1800" dirty="0"/>
              <a:t>We need to fill the box  … with evidence or statistical modelling/extrapolation</a:t>
            </a:r>
          </a:p>
        </p:txBody>
      </p:sp>
      <p:grpSp>
        <p:nvGrpSpPr>
          <p:cNvPr id="9" name="Group 8"/>
          <p:cNvGrpSpPr/>
          <p:nvPr/>
        </p:nvGrpSpPr>
        <p:grpSpPr>
          <a:xfrm>
            <a:off x="7647391" y="1917738"/>
            <a:ext cx="4032448" cy="3325678"/>
            <a:chOff x="2051720" y="2203829"/>
            <a:chExt cx="4032448" cy="3325678"/>
          </a:xfrm>
        </p:grpSpPr>
        <p:sp>
          <p:nvSpPr>
            <p:cNvPr id="4" name="Rectangle 3"/>
            <p:cNvSpPr/>
            <p:nvPr/>
          </p:nvSpPr>
          <p:spPr>
            <a:xfrm>
              <a:off x="2915816" y="2573161"/>
              <a:ext cx="3168352" cy="28803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067944" y="2203829"/>
              <a:ext cx="1872208" cy="369332"/>
            </a:xfrm>
            <a:prstGeom prst="rect">
              <a:avLst/>
            </a:prstGeom>
            <a:noFill/>
          </p:spPr>
          <p:txBody>
            <a:bodyPr wrap="square" rtlCol="0">
              <a:spAutoFit/>
            </a:bodyPr>
            <a:lstStyle/>
            <a:p>
              <a:r>
                <a:rPr lang="en-GB" dirty="0"/>
                <a:t>Time </a:t>
              </a:r>
              <a:r>
                <a:rPr lang="en-GB" dirty="0">
                  <a:sym typeface="Wingdings" panose="05000000000000000000" pitchFamily="2" charset="2"/>
                </a:rPr>
                <a:t></a:t>
              </a:r>
              <a:endParaRPr lang="en-GB" dirty="0"/>
            </a:p>
          </p:txBody>
        </p:sp>
        <p:sp>
          <p:nvSpPr>
            <p:cNvPr id="6" name="TextBox 5"/>
            <p:cNvSpPr txBox="1"/>
            <p:nvPr/>
          </p:nvSpPr>
          <p:spPr>
            <a:xfrm rot="16200000">
              <a:off x="934726" y="3766181"/>
              <a:ext cx="2880320" cy="646331"/>
            </a:xfrm>
            <a:prstGeom prst="rect">
              <a:avLst/>
            </a:prstGeom>
            <a:noFill/>
          </p:spPr>
          <p:txBody>
            <a:bodyPr wrap="square" rtlCol="0">
              <a:spAutoFit/>
            </a:bodyPr>
            <a:lstStyle/>
            <a:p>
              <a:pPr algn="ctr"/>
              <a:r>
                <a:rPr lang="en-GB" dirty="0"/>
                <a:t>Representativeness of sampled population</a:t>
              </a:r>
            </a:p>
          </p:txBody>
        </p:sp>
        <p:cxnSp>
          <p:nvCxnSpPr>
            <p:cNvPr id="8" name="Straight Arrow Connector 7"/>
            <p:cNvCxnSpPr/>
            <p:nvPr/>
          </p:nvCxnSpPr>
          <p:spPr>
            <a:xfrm>
              <a:off x="2771800" y="2940829"/>
              <a:ext cx="0" cy="2297034"/>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99834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Coverage</a:t>
            </a:r>
          </a:p>
        </p:txBody>
      </p:sp>
      <p:sp>
        <p:nvSpPr>
          <p:cNvPr id="3" name="Content Placeholder 2"/>
          <p:cNvSpPr>
            <a:spLocks noGrp="1"/>
          </p:cNvSpPr>
          <p:nvPr>
            <p:ph idx="1"/>
          </p:nvPr>
        </p:nvSpPr>
        <p:spPr>
          <a:xfrm>
            <a:off x="334434" y="1705872"/>
            <a:ext cx="6342167" cy="718964"/>
          </a:xfrm>
        </p:spPr>
        <p:txBody>
          <a:bodyPr/>
          <a:lstStyle/>
          <a:p>
            <a:r>
              <a:rPr lang="en-GB" dirty="0"/>
              <a:t>We might be lucky and have a trial data provides all relevant evidence for relative effectiveness across time and population</a:t>
            </a:r>
          </a:p>
          <a:p>
            <a:endParaRPr lang="en-GB" dirty="0"/>
          </a:p>
          <a:p>
            <a:endParaRPr lang="en-GB" dirty="0"/>
          </a:p>
          <a:p>
            <a:r>
              <a:rPr lang="en-GB" dirty="0"/>
              <a:t>In which case we can use very simple statistical methods – no need for any econometrics or more sophisticated model</a:t>
            </a:r>
          </a:p>
          <a:p>
            <a:endParaRPr lang="en-GB" dirty="0"/>
          </a:p>
          <a:p>
            <a:r>
              <a:rPr lang="en-GB" dirty="0"/>
              <a:t>‘Implicit’ population averaging okay</a:t>
            </a:r>
          </a:p>
        </p:txBody>
      </p:sp>
      <p:grpSp>
        <p:nvGrpSpPr>
          <p:cNvPr id="6" name="Group 5"/>
          <p:cNvGrpSpPr/>
          <p:nvPr/>
        </p:nvGrpSpPr>
        <p:grpSpPr>
          <a:xfrm>
            <a:off x="7201973" y="1838494"/>
            <a:ext cx="4078577" cy="3371380"/>
            <a:chOff x="2339752" y="2204864"/>
            <a:chExt cx="4078577" cy="3371380"/>
          </a:xfrm>
        </p:grpSpPr>
        <p:pic>
          <p:nvPicPr>
            <p:cNvPr id="4" name="Picture 3"/>
            <p:cNvPicPr>
              <a:picLocks noChangeAspect="1"/>
            </p:cNvPicPr>
            <p:nvPr/>
          </p:nvPicPr>
          <p:blipFill>
            <a:blip r:embed="rId2"/>
            <a:stretch>
              <a:fillRect/>
            </a:stretch>
          </p:blipFill>
          <p:spPr>
            <a:xfrm>
              <a:off x="2339752" y="2204864"/>
              <a:ext cx="4078577" cy="3371380"/>
            </a:xfrm>
            <a:prstGeom prst="rect">
              <a:avLst/>
            </a:prstGeom>
          </p:spPr>
        </p:pic>
        <p:sp>
          <p:nvSpPr>
            <p:cNvPr id="5" name="Rectangle 4"/>
            <p:cNvSpPr/>
            <p:nvPr/>
          </p:nvSpPr>
          <p:spPr>
            <a:xfrm>
              <a:off x="3249977" y="2695924"/>
              <a:ext cx="3168352" cy="2880320"/>
            </a:xfrm>
            <a:prstGeom prst="rect">
              <a:avLst/>
            </a:prstGeom>
            <a:solidFill>
              <a:schemeClr val="accent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Trial Data</a:t>
              </a:r>
            </a:p>
          </p:txBody>
        </p:sp>
      </p:grpSp>
    </p:spTree>
    <p:extLst>
      <p:ext uri="{BB962C8B-B14F-4D97-AF65-F5344CB8AC3E}">
        <p14:creationId xmlns:p14="http://schemas.microsoft.com/office/powerpoint/2010/main" val="2067592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Usually …</a:t>
            </a:r>
          </a:p>
        </p:txBody>
      </p:sp>
      <p:sp>
        <p:nvSpPr>
          <p:cNvPr id="3" name="Content Placeholder 2"/>
          <p:cNvSpPr>
            <a:spLocks noGrp="1"/>
          </p:cNvSpPr>
          <p:nvPr>
            <p:ph idx="1"/>
          </p:nvPr>
        </p:nvSpPr>
        <p:spPr>
          <a:xfrm>
            <a:off x="328084" y="1485900"/>
            <a:ext cx="6248079" cy="5111750"/>
          </a:xfrm>
        </p:spPr>
        <p:txBody>
          <a:bodyPr/>
          <a:lstStyle/>
          <a:p>
            <a:r>
              <a:rPr lang="en-GB" sz="2800" dirty="0"/>
              <a:t>In most cases we get this</a:t>
            </a:r>
          </a:p>
          <a:p>
            <a:endParaRPr lang="en-GB" sz="2800" dirty="0"/>
          </a:p>
          <a:p>
            <a:endParaRPr lang="en-GB" sz="2800" dirty="0"/>
          </a:p>
          <a:p>
            <a:endParaRPr lang="en-GB" sz="2800" dirty="0"/>
          </a:p>
          <a:p>
            <a:r>
              <a:rPr lang="en-GB" dirty="0"/>
              <a:t>In which case it is well known that we need to extrapolate across time – often using fairly complex ‘survival’ models</a:t>
            </a:r>
          </a:p>
          <a:p>
            <a:endParaRPr lang="en-GB" dirty="0"/>
          </a:p>
          <a:p>
            <a:r>
              <a:rPr lang="en-GB" dirty="0"/>
              <a:t>Representativeness of trial to treatment population not usually formally modelled</a:t>
            </a:r>
          </a:p>
        </p:txBody>
      </p:sp>
      <p:grpSp>
        <p:nvGrpSpPr>
          <p:cNvPr id="8" name="Group 7"/>
          <p:cNvGrpSpPr/>
          <p:nvPr/>
        </p:nvGrpSpPr>
        <p:grpSpPr>
          <a:xfrm>
            <a:off x="7655778" y="1935654"/>
            <a:ext cx="4032448" cy="3325678"/>
            <a:chOff x="2051720" y="2203829"/>
            <a:chExt cx="4032448" cy="3325678"/>
          </a:xfrm>
        </p:grpSpPr>
        <p:sp>
          <p:nvSpPr>
            <p:cNvPr id="9" name="Rectangle 8"/>
            <p:cNvSpPr/>
            <p:nvPr/>
          </p:nvSpPr>
          <p:spPr>
            <a:xfrm>
              <a:off x="2915816" y="2573161"/>
              <a:ext cx="3168352" cy="28803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4067944" y="2203829"/>
              <a:ext cx="1872208" cy="369332"/>
            </a:xfrm>
            <a:prstGeom prst="rect">
              <a:avLst/>
            </a:prstGeom>
            <a:noFill/>
          </p:spPr>
          <p:txBody>
            <a:bodyPr wrap="square" rtlCol="0">
              <a:spAutoFit/>
            </a:bodyPr>
            <a:lstStyle/>
            <a:p>
              <a:r>
                <a:rPr lang="en-GB" dirty="0"/>
                <a:t>Time </a:t>
              </a:r>
              <a:r>
                <a:rPr lang="en-GB" dirty="0">
                  <a:sym typeface="Wingdings" panose="05000000000000000000" pitchFamily="2" charset="2"/>
                </a:rPr>
                <a:t></a:t>
              </a:r>
              <a:endParaRPr lang="en-GB" dirty="0"/>
            </a:p>
          </p:txBody>
        </p:sp>
        <p:sp>
          <p:nvSpPr>
            <p:cNvPr id="11" name="TextBox 10"/>
            <p:cNvSpPr txBox="1"/>
            <p:nvPr/>
          </p:nvSpPr>
          <p:spPr>
            <a:xfrm rot="16200000">
              <a:off x="934726" y="3766181"/>
              <a:ext cx="2880320" cy="646331"/>
            </a:xfrm>
            <a:prstGeom prst="rect">
              <a:avLst/>
            </a:prstGeom>
            <a:noFill/>
          </p:spPr>
          <p:txBody>
            <a:bodyPr wrap="square" rtlCol="0">
              <a:spAutoFit/>
            </a:bodyPr>
            <a:lstStyle/>
            <a:p>
              <a:pPr algn="ctr"/>
              <a:r>
                <a:rPr lang="en-GB" dirty="0"/>
                <a:t>Representativeness of sampled population</a:t>
              </a:r>
            </a:p>
          </p:txBody>
        </p:sp>
        <p:cxnSp>
          <p:nvCxnSpPr>
            <p:cNvPr id="12" name="Straight Arrow Connector 11"/>
            <p:cNvCxnSpPr/>
            <p:nvPr/>
          </p:nvCxnSpPr>
          <p:spPr>
            <a:xfrm>
              <a:off x="2771800" y="2940829"/>
              <a:ext cx="0" cy="2297034"/>
            </a:xfrm>
            <a:prstGeom prst="straightConnector1">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Rectangle 12"/>
          <p:cNvSpPr/>
          <p:nvPr/>
        </p:nvSpPr>
        <p:spPr>
          <a:xfrm>
            <a:off x="8519875" y="2315793"/>
            <a:ext cx="1535993" cy="2068133"/>
          </a:xfrm>
          <a:prstGeom prst="rect">
            <a:avLst/>
          </a:prstGeom>
          <a:solidFill>
            <a:schemeClr val="accent1">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Trial Data</a:t>
            </a:r>
          </a:p>
        </p:txBody>
      </p:sp>
      <p:sp>
        <p:nvSpPr>
          <p:cNvPr id="14" name="Rectangle 13"/>
          <p:cNvSpPr/>
          <p:nvPr/>
        </p:nvSpPr>
        <p:spPr>
          <a:xfrm>
            <a:off x="10055868" y="2315793"/>
            <a:ext cx="1632359" cy="2068133"/>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‘Modelled’ Survival Data</a:t>
            </a:r>
          </a:p>
        </p:txBody>
      </p:sp>
      <p:sp>
        <p:nvSpPr>
          <p:cNvPr id="15" name="Rectangle 14"/>
          <p:cNvSpPr/>
          <p:nvPr/>
        </p:nvSpPr>
        <p:spPr>
          <a:xfrm>
            <a:off x="8519874" y="4383926"/>
            <a:ext cx="3168352" cy="80138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And this bit often just gets ignored! (homogenous population assumed)</a:t>
            </a:r>
          </a:p>
        </p:txBody>
      </p:sp>
    </p:spTree>
    <p:extLst>
      <p:ext uri="{BB962C8B-B14F-4D97-AF65-F5344CB8AC3E}">
        <p14:creationId xmlns:p14="http://schemas.microsoft.com/office/powerpoint/2010/main" val="1161378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Survival Analysis</a:t>
            </a:r>
          </a:p>
        </p:txBody>
      </p:sp>
      <p:sp>
        <p:nvSpPr>
          <p:cNvPr id="3" name="Content Placeholder 2"/>
          <p:cNvSpPr>
            <a:spLocks noGrp="1"/>
          </p:cNvSpPr>
          <p:nvPr>
            <p:ph idx="1"/>
          </p:nvPr>
        </p:nvSpPr>
        <p:spPr>
          <a:xfrm>
            <a:off x="365422" y="1532689"/>
            <a:ext cx="7522100" cy="1200328"/>
          </a:xfrm>
        </p:spPr>
        <p:txBody>
          <a:bodyPr/>
          <a:lstStyle/>
          <a:p>
            <a:r>
              <a:rPr lang="en-GB" dirty="0"/>
              <a:t>Survival analysis models use observed data to do two things</a:t>
            </a:r>
          </a:p>
          <a:p>
            <a:pPr lvl="1"/>
            <a:r>
              <a:rPr lang="en-GB" dirty="0"/>
              <a:t>Understand the impact of different drugs</a:t>
            </a:r>
          </a:p>
          <a:p>
            <a:pPr lvl="1"/>
            <a:r>
              <a:rPr lang="en-GB" dirty="0"/>
              <a:t>Model  natural risk over time beyond that observed (known as the hazard)</a:t>
            </a:r>
          </a:p>
          <a:p>
            <a:pPr marL="914400" lvl="2" indent="0">
              <a:buNone/>
            </a:pPr>
            <a:endParaRPr lang="en-GB" dirty="0"/>
          </a:p>
          <a:p>
            <a:r>
              <a:rPr lang="en-GB" dirty="0"/>
              <a:t>Clear guidance on how to conduct survival analysis</a:t>
            </a:r>
          </a:p>
          <a:p>
            <a:r>
              <a:rPr lang="en-GB" dirty="0"/>
              <a:t>But no mention on any need/methods to accommodate patient differences / heterogeneity</a:t>
            </a:r>
          </a:p>
        </p:txBody>
      </p:sp>
      <p:pic>
        <p:nvPicPr>
          <p:cNvPr id="4" name="Picture 3"/>
          <p:cNvPicPr>
            <a:picLocks noChangeAspect="1"/>
          </p:cNvPicPr>
          <p:nvPr/>
        </p:nvPicPr>
        <p:blipFill>
          <a:blip r:embed="rId2"/>
          <a:stretch>
            <a:fillRect/>
          </a:stretch>
        </p:blipFill>
        <p:spPr>
          <a:xfrm>
            <a:off x="8691338" y="1630221"/>
            <a:ext cx="2762741" cy="2106960"/>
          </a:xfrm>
          <a:prstGeom prst="rect">
            <a:avLst/>
          </a:prstGeom>
          <a:ln w="12700">
            <a:solidFill>
              <a:schemeClr val="tx1"/>
            </a:solidFill>
          </a:ln>
          <a:effectLst>
            <a:outerShdw blurRad="50800" dist="38100" dir="2700000" algn="tl" rotWithShape="0">
              <a:prstClr val="black">
                <a:alpha val="40000"/>
              </a:prstClr>
            </a:outerShdw>
          </a:effectLst>
        </p:spPr>
      </p:pic>
      <p:sp>
        <p:nvSpPr>
          <p:cNvPr id="5" name="Rectangle 4">
            <a:extLst>
              <a:ext uri="{FF2B5EF4-FFF2-40B4-BE49-F238E27FC236}">
                <a16:creationId xmlns:a16="http://schemas.microsoft.com/office/drawing/2014/main" id="{E1E99498-088B-463A-A82A-7AB515AE0809}"/>
              </a:ext>
            </a:extLst>
          </p:cNvPr>
          <p:cNvSpPr/>
          <p:nvPr/>
        </p:nvSpPr>
        <p:spPr>
          <a:xfrm>
            <a:off x="1628189" y="5227779"/>
            <a:ext cx="9415396" cy="1200329"/>
          </a:xfrm>
          <a:prstGeom prst="rect">
            <a:avLst/>
          </a:prstGeom>
          <a:ln w="28575">
            <a:solidFill>
              <a:schemeClr val="tx1"/>
            </a:solidFill>
          </a:ln>
        </p:spPr>
        <p:txBody>
          <a:bodyPr wrap="square">
            <a:spAutoFit/>
          </a:bodyPr>
          <a:lstStyle/>
          <a:p>
            <a:pPr algn="ctr"/>
            <a:r>
              <a:rPr lang="en-US" sz="2000" i="1" dirty="0">
                <a:solidFill>
                  <a:srgbClr val="212121"/>
                </a:solidFill>
                <a:latin typeface="Calibri" panose="020F0502020204030204" pitchFamily="34" charset="0"/>
              </a:rPr>
              <a:t>“</a:t>
            </a:r>
            <a:r>
              <a:rPr lang="en-US" sz="2400" i="1" dirty="0">
                <a:solidFill>
                  <a:srgbClr val="212121"/>
                </a:solidFill>
                <a:latin typeface="Calibri" panose="020F0502020204030204" pitchFamily="34" charset="0"/>
              </a:rPr>
              <a:t>Generally it is not necessary to include covariates in survival modelling in the context of an RCT as it would be expected that any important covariates would be balanced through the process of </a:t>
            </a:r>
            <a:r>
              <a:rPr lang="en-US" sz="2400" i="1" dirty="0" err="1">
                <a:solidFill>
                  <a:srgbClr val="212121"/>
                </a:solidFill>
                <a:latin typeface="Calibri" panose="020F0502020204030204" pitchFamily="34" charset="0"/>
              </a:rPr>
              <a:t>randomisation</a:t>
            </a:r>
            <a:r>
              <a:rPr lang="en-US" sz="2400" i="1" dirty="0">
                <a:solidFill>
                  <a:srgbClr val="212121"/>
                </a:solidFill>
                <a:latin typeface="Calibri" panose="020F0502020204030204" pitchFamily="34" charset="0"/>
              </a:rPr>
              <a:t>.”</a:t>
            </a:r>
            <a:endParaRPr lang="en-GB" sz="2000" i="1" dirty="0"/>
          </a:p>
        </p:txBody>
      </p:sp>
    </p:spTree>
    <p:extLst>
      <p:ext uri="{BB962C8B-B14F-4D97-AF65-F5344CB8AC3E}">
        <p14:creationId xmlns:p14="http://schemas.microsoft.com/office/powerpoint/2010/main" val="3448471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1E57-78C2-4FED-9615-79CBE8C5757F}"/>
              </a:ext>
            </a:extLst>
          </p:cNvPr>
          <p:cNvSpPr>
            <a:spLocks noGrp="1"/>
          </p:cNvSpPr>
          <p:nvPr>
            <p:ph type="title"/>
          </p:nvPr>
        </p:nvSpPr>
        <p:spPr/>
        <p:txBody>
          <a:bodyPr/>
          <a:lstStyle/>
          <a:p>
            <a:r>
              <a:rPr lang="en-GB" dirty="0"/>
              <a:t>Is this an issue?</a:t>
            </a:r>
          </a:p>
        </p:txBody>
      </p:sp>
      <p:sp>
        <p:nvSpPr>
          <p:cNvPr id="3" name="Content Placeholder 2">
            <a:extLst>
              <a:ext uri="{FF2B5EF4-FFF2-40B4-BE49-F238E27FC236}">
                <a16:creationId xmlns:a16="http://schemas.microsoft.com/office/drawing/2014/main" id="{AD5E2211-4125-4846-8946-5C501C2C3CF0}"/>
              </a:ext>
            </a:extLst>
          </p:cNvPr>
          <p:cNvSpPr>
            <a:spLocks noGrp="1"/>
          </p:cNvSpPr>
          <p:nvPr>
            <p:ph idx="1"/>
          </p:nvPr>
        </p:nvSpPr>
        <p:spPr>
          <a:xfrm>
            <a:off x="331258" y="2915884"/>
            <a:ext cx="11529483" cy="809968"/>
          </a:xfrm>
        </p:spPr>
        <p:txBody>
          <a:bodyPr/>
          <a:lstStyle/>
          <a:p>
            <a:r>
              <a:rPr lang="en-GB" dirty="0"/>
              <a:t>In this application the modelled survival data for lung cancer patients are clearly incompatible with registry data</a:t>
            </a:r>
          </a:p>
          <a:p>
            <a:pPr marL="0" indent="0">
              <a:buNone/>
            </a:pPr>
            <a:endParaRPr lang="en-GB" dirty="0"/>
          </a:p>
          <a:p>
            <a:r>
              <a:rPr lang="en-GB" dirty="0"/>
              <a:t>Industry quotes DSU about reasons the ignore heterogeneity</a:t>
            </a:r>
          </a:p>
          <a:p>
            <a:r>
              <a:rPr lang="en-GB" dirty="0"/>
              <a:t>Explore more complex methods of splicing together different hazard functions over time</a:t>
            </a:r>
          </a:p>
          <a:p>
            <a:r>
              <a:rPr lang="en-GB" dirty="0"/>
              <a:t>But is there a simpler explanation, are they right to ignore heterogeneity?</a:t>
            </a:r>
          </a:p>
        </p:txBody>
      </p:sp>
      <p:pic>
        <p:nvPicPr>
          <p:cNvPr id="4" name="Picture 3">
            <a:extLst>
              <a:ext uri="{FF2B5EF4-FFF2-40B4-BE49-F238E27FC236}">
                <a16:creationId xmlns:a16="http://schemas.microsoft.com/office/drawing/2014/main" id="{F5C053BD-C20A-46F5-A74F-3582C0C9BC84}"/>
              </a:ext>
            </a:extLst>
          </p:cNvPr>
          <p:cNvPicPr>
            <a:picLocks noChangeAspect="1"/>
          </p:cNvPicPr>
          <p:nvPr/>
        </p:nvPicPr>
        <p:blipFill>
          <a:blip r:embed="rId2"/>
          <a:stretch>
            <a:fillRect/>
          </a:stretch>
        </p:blipFill>
        <p:spPr>
          <a:xfrm>
            <a:off x="993341" y="1477988"/>
            <a:ext cx="10010420" cy="1014795"/>
          </a:xfrm>
          <a:prstGeom prst="rect">
            <a:avLst/>
          </a:prstGeom>
        </p:spPr>
      </p:pic>
    </p:spTree>
    <p:extLst>
      <p:ext uri="{BB962C8B-B14F-4D97-AF65-F5344CB8AC3E}">
        <p14:creationId xmlns:p14="http://schemas.microsoft.com/office/powerpoint/2010/main" val="286319470"/>
      </p:ext>
    </p:extLst>
  </p:cSld>
  <p:clrMapOvr>
    <a:masterClrMapping/>
  </p:clrMapOvr>
</p:sld>
</file>

<file path=ppt/theme/theme1.xml><?xml version="1.0" encoding="utf-8"?>
<a:theme xmlns:a="http://schemas.openxmlformats.org/drawingml/2006/main" name="LIHS PowerPoint template 2013 red (1)">
  <a:themeElements>
    <a:clrScheme name="2nd all dar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nd all d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nd all dar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nd all dar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nd all dar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nd all dar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nd all dar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nd all dar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nd all dar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nd all dar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nd all dar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nd all dar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nd all dar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nd all dar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IHS dark">
  <a:themeElements>
    <a:clrScheme name="2nd all dar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nd all d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nd all dar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nd all dar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nd all dar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nd all dar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nd all dar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nd all dar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nd all dar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nd all dar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nd all dar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nd all dar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nd all dar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nd all dar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LIHS PowerPoint template 2013 red (1)</Template>
  <TotalTime>0</TotalTime>
  <Words>2047</Words>
  <Application>Microsoft Office PowerPoint</Application>
  <PresentationFormat>Widescreen</PresentationFormat>
  <Paragraphs>257</Paragraphs>
  <Slides>29</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29</vt:i4>
      </vt:variant>
    </vt:vector>
  </HeadingPairs>
  <TitlesOfParts>
    <vt:vector size="35" baseType="lpstr">
      <vt:lpstr>Arial</vt:lpstr>
      <vt:lpstr>Calibri</vt:lpstr>
      <vt:lpstr>Cambria Math</vt:lpstr>
      <vt:lpstr>LIHS PowerPoint template 2013 red (1)</vt:lpstr>
      <vt:lpstr>LIHS dark</vt:lpstr>
      <vt:lpstr>blank</vt:lpstr>
      <vt:lpstr>Why, when and how we should routinely be addressing patient heterogeneity in population-averaged economic models: an exploration of the known biases that may occur with naïve extrapolation using parametric survival analysis on RCT data  Xinglin Forum Presentation – 22 October 2019 Zhejiang University School of Medicine</vt:lpstr>
      <vt:lpstr>Outline</vt:lpstr>
      <vt:lpstr>Why?</vt:lpstr>
      <vt:lpstr>Why?</vt:lpstr>
      <vt:lpstr>When … under what circumstances?</vt:lpstr>
      <vt:lpstr>Data Coverage</vt:lpstr>
      <vt:lpstr>Usually …</vt:lpstr>
      <vt:lpstr>Survival Analysis</vt:lpstr>
      <vt:lpstr>Is this an issue?</vt:lpstr>
      <vt:lpstr>Why we can’t ignore heterogeneity : part 1</vt:lpstr>
      <vt:lpstr>Why we can’t ignore heterogeneity : part 2</vt:lpstr>
      <vt:lpstr>Negative Duration Dependence</vt:lpstr>
      <vt:lpstr>Individual level regression models vs population averaging</vt:lpstr>
      <vt:lpstr>Constructing a P-A survival curve</vt:lpstr>
      <vt:lpstr>A Philosophical Divide?</vt:lpstr>
      <vt:lpstr>Simulation example (in progress)</vt:lpstr>
      <vt:lpstr>Example Output</vt:lpstr>
      <vt:lpstr>Initial results</vt:lpstr>
      <vt:lpstr>When regression gets it incorrect</vt:lpstr>
      <vt:lpstr>What is the issue?</vt:lpstr>
      <vt:lpstr>Real World Example</vt:lpstr>
      <vt:lpstr>Prostate Cancer in DBMS</vt:lpstr>
      <vt:lpstr>Model performance on DBMS data</vt:lpstr>
      <vt:lpstr>What if we have the ‘wrong’ regressors?</vt:lpstr>
      <vt:lpstr>Is there a risk averse method</vt:lpstr>
      <vt:lpstr>Conclusions</vt:lpstr>
      <vt:lpstr>Conclusions</vt:lpstr>
      <vt:lpstr>Additional complexities?</vt:lpstr>
      <vt:lpstr>Prof Chris Bojke - c.bojke@leeds.ac.uk  Faculty of Medicine and Health University of Leeds  Level 10 Worsley Building Clarendon Way Leeds, United Kingdom LS2 9NL  www.leeds.ac.uk/lihs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CLbojke</dc:creator>
  <cp:lastModifiedBy>bojkefamily@outlook.com</cp:lastModifiedBy>
  <cp:revision>219</cp:revision>
  <dcterms:created xsi:type="dcterms:W3CDTF">2016-09-14T09:41:34Z</dcterms:created>
  <dcterms:modified xsi:type="dcterms:W3CDTF">2019-11-11T13:39:47Z</dcterms:modified>
</cp:coreProperties>
</file>