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51"/>
  </p:notesMasterIdLst>
  <p:sldIdLst>
    <p:sldId id="256" r:id="rId5"/>
    <p:sldId id="322" r:id="rId6"/>
    <p:sldId id="323" r:id="rId7"/>
    <p:sldId id="314" r:id="rId8"/>
    <p:sldId id="290" r:id="rId9"/>
    <p:sldId id="337" r:id="rId10"/>
    <p:sldId id="349" r:id="rId11"/>
    <p:sldId id="338" r:id="rId12"/>
    <p:sldId id="348" r:id="rId13"/>
    <p:sldId id="351" r:id="rId14"/>
    <p:sldId id="359" r:id="rId15"/>
    <p:sldId id="356" r:id="rId16"/>
    <p:sldId id="353" r:id="rId17"/>
    <p:sldId id="354" r:id="rId18"/>
    <p:sldId id="363" r:id="rId19"/>
    <p:sldId id="355" r:id="rId20"/>
    <p:sldId id="360" r:id="rId21"/>
    <p:sldId id="350" r:id="rId22"/>
    <p:sldId id="339" r:id="rId23"/>
    <p:sldId id="341" r:id="rId24"/>
    <p:sldId id="342" r:id="rId25"/>
    <p:sldId id="343" r:id="rId26"/>
    <p:sldId id="365" r:id="rId27"/>
    <p:sldId id="368" r:id="rId28"/>
    <p:sldId id="344" r:id="rId29"/>
    <p:sldId id="345" r:id="rId30"/>
    <p:sldId id="366" r:id="rId31"/>
    <p:sldId id="367" r:id="rId32"/>
    <p:sldId id="346" r:id="rId33"/>
    <p:sldId id="347" r:id="rId34"/>
    <p:sldId id="312" r:id="rId35"/>
    <p:sldId id="369" r:id="rId36"/>
    <p:sldId id="315" r:id="rId37"/>
    <p:sldId id="370" r:id="rId38"/>
    <p:sldId id="371" r:id="rId39"/>
    <p:sldId id="372" r:id="rId40"/>
    <p:sldId id="321" r:id="rId41"/>
    <p:sldId id="361" r:id="rId42"/>
    <p:sldId id="362" r:id="rId43"/>
    <p:sldId id="316" r:id="rId44"/>
    <p:sldId id="332" r:id="rId45"/>
    <p:sldId id="333" r:id="rId46"/>
    <p:sldId id="317" r:id="rId47"/>
    <p:sldId id="320" r:id="rId48"/>
    <p:sldId id="335" r:id="rId49"/>
    <p:sldId id="288" r:id="rId5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pos="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8C05"/>
    <a:srgbClr val="009E49"/>
    <a:srgbClr val="006B54"/>
    <a:srgbClr val="5BBF21"/>
    <a:srgbClr val="0072C6"/>
    <a:srgbClr val="00A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1" autoAdjust="0"/>
    <p:restoredTop sz="68806" autoAdjust="0"/>
  </p:normalViewPr>
  <p:slideViewPr>
    <p:cSldViewPr>
      <p:cViewPr varScale="1">
        <p:scale>
          <a:sx n="79" d="100"/>
          <a:sy n="79" d="100"/>
        </p:scale>
        <p:origin x="2238" y="90"/>
      </p:cViewPr>
      <p:guideLst>
        <p:guide orient="horz" pos="164"/>
        <p:guide pos="8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peter\Dropbox\DEC\Slides\EVPPI%20oncotype%20char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4447572178477692"/>
          <c:y val="0.2604729014136391"/>
          <c:w val="0.44451137357830273"/>
          <c:h val="0.6886010959156421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Sheet1!$B$4:$B$8</c:f>
              <c:strCache>
                <c:ptCount val="5"/>
                <c:pt idx="0">
                  <c:v>Recurrence rates</c:v>
                </c:pt>
                <c:pt idx="1">
                  <c:v>Clinical compliance</c:v>
                </c:pt>
                <c:pt idx="2">
                  <c:v>Utilities</c:v>
                </c:pt>
                <c:pt idx="3">
                  <c:v>Chemo toxicity</c:v>
                </c:pt>
                <c:pt idx="4">
                  <c:v>Healthcare costs</c:v>
                </c:pt>
              </c:strCache>
            </c:strRef>
          </c:cat>
          <c:val>
            <c:numRef>
              <c:f>Sheet1!$C$4:$C$8</c:f>
              <c:numCache>
                <c:formatCode>General</c:formatCode>
                <c:ptCount val="5"/>
                <c:pt idx="0">
                  <c:v>60462</c:v>
                </c:pt>
                <c:pt idx="1">
                  <c:v>19000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E9-4883-8A01-2D13EE2513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334272"/>
        <c:axId val="414334664"/>
      </c:barChart>
      <c:catAx>
        <c:axId val="41433427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414334664"/>
        <c:crosses val="autoZero"/>
        <c:auto val="1"/>
        <c:lblAlgn val="ctr"/>
        <c:lblOffset val="100"/>
        <c:noMultiLvlLbl val="0"/>
      </c:catAx>
      <c:valAx>
        <c:axId val="414334664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Population EVPPI (Net Health Loss ,QALYs)*</a:t>
                </a:r>
              </a:p>
            </c:rich>
          </c:tx>
          <c:layout>
            <c:manualLayout>
              <c:xMode val="edge"/>
              <c:yMode val="edge"/>
              <c:x val="0.18403954178624868"/>
              <c:y val="3.8815338760621022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414334272"/>
        <c:crosses val="autoZero"/>
        <c:crossBetween val="between"/>
        <c:majorUnit val="20000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Sheet1!$A$2:$A$6</c:f>
              <c:strCache>
                <c:ptCount val="5"/>
                <c:pt idx="0">
                  <c:v>Oncotype DX (cut-off 25)</c:v>
                </c:pt>
                <c:pt idx="1">
                  <c:v>MammaPrint</c:v>
                </c:pt>
                <c:pt idx="2">
                  <c:v>Prosigna (ROR_P cut-off 61)</c:v>
                </c:pt>
                <c:pt idx="3">
                  <c:v>Prosigna (ROR_P cut-off 41)</c:v>
                </c:pt>
                <c:pt idx="4">
                  <c:v>Prosigna sub (lum A= low risk)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 formatCode="General">
                  <c:v>609</c:v>
                </c:pt>
                <c:pt idx="1">
                  <c:v>2012</c:v>
                </c:pt>
                <c:pt idx="2">
                  <c:v>2074</c:v>
                </c:pt>
                <c:pt idx="3">
                  <c:v>2850</c:v>
                </c:pt>
                <c:pt idx="4">
                  <c:v>3218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AE-43AE-8372-74319C89B5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331920"/>
        <c:axId val="414335056"/>
      </c:barChart>
      <c:catAx>
        <c:axId val="4143319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414335056"/>
        <c:crosses val="autoZero"/>
        <c:auto val="1"/>
        <c:lblAlgn val="r"/>
        <c:lblOffset val="100"/>
        <c:noMultiLvlLbl val="0"/>
      </c:catAx>
      <c:valAx>
        <c:axId val="41433505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Population EVPPI for 5-year RFS  (QALYs)</a:t>
                </a:r>
              </a:p>
            </c:rich>
          </c:tx>
          <c:layout>
            <c:manualLayout>
              <c:xMode val="edge"/>
              <c:yMode val="edge"/>
              <c:x val="0.26944625200374567"/>
              <c:y val="0.886624182570398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4331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856026-CDBF-4AA4-9C2E-E9324E78207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A368F45-6ABD-4EED-A2A7-FBD84A42E9EB}">
      <dgm:prSet phldrT="[Text]"/>
      <dgm:spPr>
        <a:solidFill>
          <a:srgbClr val="006B54"/>
        </a:solidFill>
      </dgm:spPr>
      <dgm:t>
        <a:bodyPr/>
        <a:lstStyle/>
        <a:p>
          <a:r>
            <a:rPr lang="en-GB" dirty="0" smtClean="0"/>
            <a:t>Inform Stop-Go Decisions</a:t>
          </a:r>
          <a:endParaRPr lang="en-GB" dirty="0"/>
        </a:p>
      </dgm:t>
    </dgm:pt>
    <dgm:pt modelId="{0AE9ED74-FCE8-459C-85ED-6EA7228D9ACF}" type="parTrans" cxnId="{357BA402-2E36-4E6C-A7BF-C06145B357DF}">
      <dgm:prSet/>
      <dgm:spPr/>
      <dgm:t>
        <a:bodyPr/>
        <a:lstStyle/>
        <a:p>
          <a:endParaRPr lang="en-GB"/>
        </a:p>
      </dgm:t>
    </dgm:pt>
    <dgm:pt modelId="{8FA7087B-B10A-4D64-9F73-38E9993D4360}" type="sibTrans" cxnId="{357BA402-2E36-4E6C-A7BF-C06145B357DF}">
      <dgm:prSet/>
      <dgm:spPr/>
      <dgm:t>
        <a:bodyPr/>
        <a:lstStyle/>
        <a:p>
          <a:endParaRPr lang="en-GB"/>
        </a:p>
      </dgm:t>
    </dgm:pt>
    <dgm:pt modelId="{B4525715-DEA9-42FF-A1DA-343854796461}">
      <dgm:prSet phldrT="[Text]"/>
      <dgm:spPr>
        <a:solidFill>
          <a:srgbClr val="C00000"/>
        </a:solidFill>
      </dgm:spPr>
      <dgm:t>
        <a:bodyPr/>
        <a:lstStyle/>
        <a:p>
          <a:r>
            <a:rPr lang="en-GB" dirty="0" smtClean="0"/>
            <a:t>Guide Development</a:t>
          </a:r>
          <a:endParaRPr lang="en-GB" dirty="0"/>
        </a:p>
      </dgm:t>
    </dgm:pt>
    <dgm:pt modelId="{CAEC00C7-0A1C-44FE-92A0-9F1A54519F02}" type="parTrans" cxnId="{1135B5EF-90E2-478F-AF5A-6BACE584AFAA}">
      <dgm:prSet/>
      <dgm:spPr/>
      <dgm:t>
        <a:bodyPr/>
        <a:lstStyle/>
        <a:p>
          <a:endParaRPr lang="en-GB"/>
        </a:p>
      </dgm:t>
    </dgm:pt>
    <dgm:pt modelId="{8D9AEC3B-B71C-48CA-9A20-51B2CDA1BDAC}" type="sibTrans" cxnId="{1135B5EF-90E2-478F-AF5A-6BACE584AFAA}">
      <dgm:prSet/>
      <dgm:spPr/>
      <dgm:t>
        <a:bodyPr/>
        <a:lstStyle/>
        <a:p>
          <a:endParaRPr lang="en-GB"/>
        </a:p>
      </dgm:t>
    </dgm:pt>
    <dgm:pt modelId="{933D430E-E059-4197-9258-F97669178F40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/>
            <a:t>Prioritise Evidence Generation</a:t>
          </a:r>
          <a:endParaRPr lang="en-GB" dirty="0"/>
        </a:p>
      </dgm:t>
    </dgm:pt>
    <dgm:pt modelId="{64495775-47C2-4B29-AB9C-114A730CD89B}" type="parTrans" cxnId="{B1EEDFF4-2E53-4E57-8CB4-BA9525AF59D6}">
      <dgm:prSet/>
      <dgm:spPr/>
      <dgm:t>
        <a:bodyPr/>
        <a:lstStyle/>
        <a:p>
          <a:endParaRPr lang="en-GB"/>
        </a:p>
      </dgm:t>
    </dgm:pt>
    <dgm:pt modelId="{482D34A2-940A-41A0-9535-67682862724F}" type="sibTrans" cxnId="{B1EEDFF4-2E53-4E57-8CB4-BA9525AF59D6}">
      <dgm:prSet/>
      <dgm:spPr/>
      <dgm:t>
        <a:bodyPr/>
        <a:lstStyle/>
        <a:p>
          <a:endParaRPr lang="en-GB"/>
        </a:p>
      </dgm:t>
    </dgm:pt>
    <dgm:pt modelId="{6DF285E6-A9E4-453F-AD4D-54E32247E884}" type="pres">
      <dgm:prSet presAssocID="{41856026-CDBF-4AA4-9C2E-E9324E78207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E2D79A6-055A-44EC-81C3-AB2FB7EC519D}" type="pres">
      <dgm:prSet presAssocID="{1A368F45-6ABD-4EED-A2A7-FBD84A42E9E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8B6BF1-86C2-4D3C-96FD-5CE25F3A944E}" type="pres">
      <dgm:prSet presAssocID="{8FA7087B-B10A-4D64-9F73-38E9993D4360}" presName="sibTrans" presStyleCnt="0"/>
      <dgm:spPr/>
    </dgm:pt>
    <dgm:pt modelId="{E72AC3A9-18AF-436F-92A1-66AB197BDF06}" type="pres">
      <dgm:prSet presAssocID="{B4525715-DEA9-42FF-A1DA-34385479646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BF9B07-D226-4F35-9D01-BC37D0C51566}" type="pres">
      <dgm:prSet presAssocID="{8D9AEC3B-B71C-48CA-9A20-51B2CDA1BDAC}" presName="sibTrans" presStyleCnt="0"/>
      <dgm:spPr/>
    </dgm:pt>
    <dgm:pt modelId="{AF7601E3-68AE-47BA-9DC5-FD6A0A9E3DD6}" type="pres">
      <dgm:prSet presAssocID="{933D430E-E059-4197-9258-F97669178F40}" presName="node" presStyleLbl="node1" presStyleIdx="2" presStyleCnt="3" custScaleX="157166" custLinFactNeighborY="-379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E66ECC3-A685-459E-A523-94DA0A551FF5}" type="presOf" srcId="{41856026-CDBF-4AA4-9C2E-E9324E782072}" destId="{6DF285E6-A9E4-453F-AD4D-54E32247E884}" srcOrd="0" destOrd="0" presId="urn:microsoft.com/office/officeart/2005/8/layout/default"/>
    <dgm:cxn modelId="{855D0748-9992-4221-9B4C-499B60AD8FD4}" type="presOf" srcId="{933D430E-E059-4197-9258-F97669178F40}" destId="{AF7601E3-68AE-47BA-9DC5-FD6A0A9E3DD6}" srcOrd="0" destOrd="0" presId="urn:microsoft.com/office/officeart/2005/8/layout/default"/>
    <dgm:cxn modelId="{B1EEDFF4-2E53-4E57-8CB4-BA9525AF59D6}" srcId="{41856026-CDBF-4AA4-9C2E-E9324E782072}" destId="{933D430E-E059-4197-9258-F97669178F40}" srcOrd="2" destOrd="0" parTransId="{64495775-47C2-4B29-AB9C-114A730CD89B}" sibTransId="{482D34A2-940A-41A0-9535-67682862724F}"/>
    <dgm:cxn modelId="{A190046E-F279-4D70-99D8-934B0369B069}" type="presOf" srcId="{1A368F45-6ABD-4EED-A2A7-FBD84A42E9EB}" destId="{EE2D79A6-055A-44EC-81C3-AB2FB7EC519D}" srcOrd="0" destOrd="0" presId="urn:microsoft.com/office/officeart/2005/8/layout/default"/>
    <dgm:cxn modelId="{15D773D4-9B4D-4DBC-A4C9-12A683EC243B}" type="presOf" srcId="{B4525715-DEA9-42FF-A1DA-343854796461}" destId="{E72AC3A9-18AF-436F-92A1-66AB197BDF06}" srcOrd="0" destOrd="0" presId="urn:microsoft.com/office/officeart/2005/8/layout/default"/>
    <dgm:cxn modelId="{357BA402-2E36-4E6C-A7BF-C06145B357DF}" srcId="{41856026-CDBF-4AA4-9C2E-E9324E782072}" destId="{1A368F45-6ABD-4EED-A2A7-FBD84A42E9EB}" srcOrd="0" destOrd="0" parTransId="{0AE9ED74-FCE8-459C-85ED-6EA7228D9ACF}" sibTransId="{8FA7087B-B10A-4D64-9F73-38E9993D4360}"/>
    <dgm:cxn modelId="{1135B5EF-90E2-478F-AF5A-6BACE584AFAA}" srcId="{41856026-CDBF-4AA4-9C2E-E9324E782072}" destId="{B4525715-DEA9-42FF-A1DA-343854796461}" srcOrd="1" destOrd="0" parTransId="{CAEC00C7-0A1C-44FE-92A0-9F1A54519F02}" sibTransId="{8D9AEC3B-B71C-48CA-9A20-51B2CDA1BDAC}"/>
    <dgm:cxn modelId="{D0080BCF-6796-4EF7-AE85-2B99B664B0CB}" type="presParOf" srcId="{6DF285E6-A9E4-453F-AD4D-54E32247E884}" destId="{EE2D79A6-055A-44EC-81C3-AB2FB7EC519D}" srcOrd="0" destOrd="0" presId="urn:microsoft.com/office/officeart/2005/8/layout/default"/>
    <dgm:cxn modelId="{842532DB-44CE-4D4A-81E1-ACF3BDB2208A}" type="presParOf" srcId="{6DF285E6-A9E4-453F-AD4D-54E32247E884}" destId="{5D8B6BF1-86C2-4D3C-96FD-5CE25F3A944E}" srcOrd="1" destOrd="0" presId="urn:microsoft.com/office/officeart/2005/8/layout/default"/>
    <dgm:cxn modelId="{1561B4BA-8095-4DC1-9F16-339C58F01FF5}" type="presParOf" srcId="{6DF285E6-A9E4-453F-AD4D-54E32247E884}" destId="{E72AC3A9-18AF-436F-92A1-66AB197BDF06}" srcOrd="2" destOrd="0" presId="urn:microsoft.com/office/officeart/2005/8/layout/default"/>
    <dgm:cxn modelId="{EC2AFA4F-0A0B-4018-801A-22A214B6AFD8}" type="presParOf" srcId="{6DF285E6-A9E4-453F-AD4D-54E32247E884}" destId="{B0BF9B07-D226-4F35-9D01-BC37D0C51566}" srcOrd="3" destOrd="0" presId="urn:microsoft.com/office/officeart/2005/8/layout/default"/>
    <dgm:cxn modelId="{17AC8E98-3DF8-4AF3-97E7-619C1D6B9D8B}" type="presParOf" srcId="{6DF285E6-A9E4-453F-AD4D-54E32247E884}" destId="{AF7601E3-68AE-47BA-9DC5-FD6A0A9E3DD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856026-CDBF-4AA4-9C2E-E9324E78207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A368F45-6ABD-4EED-A2A7-FBD84A42E9EB}">
      <dgm:prSet phldrT="[Text]"/>
      <dgm:spPr>
        <a:solidFill>
          <a:srgbClr val="006B54"/>
        </a:solidFill>
      </dgm:spPr>
      <dgm:t>
        <a:bodyPr/>
        <a:lstStyle/>
        <a:p>
          <a:r>
            <a:rPr lang="en-GB" dirty="0" smtClean="0"/>
            <a:t>Inform Stop-Go Decisions</a:t>
          </a:r>
          <a:endParaRPr lang="en-GB" dirty="0"/>
        </a:p>
      </dgm:t>
    </dgm:pt>
    <dgm:pt modelId="{0AE9ED74-FCE8-459C-85ED-6EA7228D9ACF}" type="parTrans" cxnId="{357BA402-2E36-4E6C-A7BF-C06145B357DF}">
      <dgm:prSet/>
      <dgm:spPr/>
      <dgm:t>
        <a:bodyPr/>
        <a:lstStyle/>
        <a:p>
          <a:endParaRPr lang="en-GB"/>
        </a:p>
      </dgm:t>
    </dgm:pt>
    <dgm:pt modelId="{8FA7087B-B10A-4D64-9F73-38E9993D4360}" type="sibTrans" cxnId="{357BA402-2E36-4E6C-A7BF-C06145B357DF}">
      <dgm:prSet/>
      <dgm:spPr/>
      <dgm:t>
        <a:bodyPr/>
        <a:lstStyle/>
        <a:p>
          <a:endParaRPr lang="en-GB"/>
        </a:p>
      </dgm:t>
    </dgm:pt>
    <dgm:pt modelId="{B4525715-DEA9-42FF-A1DA-343854796461}">
      <dgm:prSet phldrT="[Text]"/>
      <dgm:spPr>
        <a:solidFill>
          <a:srgbClr val="C00000"/>
        </a:solidFill>
      </dgm:spPr>
      <dgm:t>
        <a:bodyPr/>
        <a:lstStyle/>
        <a:p>
          <a:r>
            <a:rPr lang="en-GB" dirty="0" smtClean="0"/>
            <a:t>Guide Development</a:t>
          </a:r>
          <a:endParaRPr lang="en-GB" dirty="0"/>
        </a:p>
      </dgm:t>
    </dgm:pt>
    <dgm:pt modelId="{CAEC00C7-0A1C-44FE-92A0-9F1A54519F02}" type="parTrans" cxnId="{1135B5EF-90E2-478F-AF5A-6BACE584AFAA}">
      <dgm:prSet/>
      <dgm:spPr/>
      <dgm:t>
        <a:bodyPr/>
        <a:lstStyle/>
        <a:p>
          <a:endParaRPr lang="en-GB"/>
        </a:p>
      </dgm:t>
    </dgm:pt>
    <dgm:pt modelId="{8D9AEC3B-B71C-48CA-9A20-51B2CDA1BDAC}" type="sibTrans" cxnId="{1135B5EF-90E2-478F-AF5A-6BACE584AFAA}">
      <dgm:prSet/>
      <dgm:spPr/>
      <dgm:t>
        <a:bodyPr/>
        <a:lstStyle/>
        <a:p>
          <a:endParaRPr lang="en-GB"/>
        </a:p>
      </dgm:t>
    </dgm:pt>
    <dgm:pt modelId="{933D430E-E059-4197-9258-F97669178F40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/>
            <a:t>Prioritise Evidence Generation</a:t>
          </a:r>
          <a:endParaRPr lang="en-GB" dirty="0"/>
        </a:p>
      </dgm:t>
    </dgm:pt>
    <dgm:pt modelId="{64495775-47C2-4B29-AB9C-114A730CD89B}" type="parTrans" cxnId="{B1EEDFF4-2E53-4E57-8CB4-BA9525AF59D6}">
      <dgm:prSet/>
      <dgm:spPr/>
      <dgm:t>
        <a:bodyPr/>
        <a:lstStyle/>
        <a:p>
          <a:endParaRPr lang="en-GB"/>
        </a:p>
      </dgm:t>
    </dgm:pt>
    <dgm:pt modelId="{482D34A2-940A-41A0-9535-67682862724F}" type="sibTrans" cxnId="{B1EEDFF4-2E53-4E57-8CB4-BA9525AF59D6}">
      <dgm:prSet/>
      <dgm:spPr/>
      <dgm:t>
        <a:bodyPr/>
        <a:lstStyle/>
        <a:p>
          <a:endParaRPr lang="en-GB"/>
        </a:p>
      </dgm:t>
    </dgm:pt>
    <dgm:pt modelId="{6DF285E6-A9E4-453F-AD4D-54E32247E884}" type="pres">
      <dgm:prSet presAssocID="{41856026-CDBF-4AA4-9C2E-E9324E78207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E2D79A6-055A-44EC-81C3-AB2FB7EC519D}" type="pres">
      <dgm:prSet presAssocID="{1A368F45-6ABD-4EED-A2A7-FBD84A42E9E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8B6BF1-86C2-4D3C-96FD-5CE25F3A944E}" type="pres">
      <dgm:prSet presAssocID="{8FA7087B-B10A-4D64-9F73-38E9993D4360}" presName="sibTrans" presStyleCnt="0"/>
      <dgm:spPr/>
    </dgm:pt>
    <dgm:pt modelId="{E72AC3A9-18AF-436F-92A1-66AB197BDF06}" type="pres">
      <dgm:prSet presAssocID="{B4525715-DEA9-42FF-A1DA-34385479646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BF9B07-D226-4F35-9D01-BC37D0C51566}" type="pres">
      <dgm:prSet presAssocID="{8D9AEC3B-B71C-48CA-9A20-51B2CDA1BDAC}" presName="sibTrans" presStyleCnt="0"/>
      <dgm:spPr/>
    </dgm:pt>
    <dgm:pt modelId="{AF7601E3-68AE-47BA-9DC5-FD6A0A9E3DD6}" type="pres">
      <dgm:prSet presAssocID="{933D430E-E059-4197-9258-F97669178F40}" presName="node" presStyleLbl="node1" presStyleIdx="2" presStyleCnt="3" custScaleX="157166" custLinFactNeighborY="-379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20E057D-9BC4-4A0A-A2BF-5D4082CF92F3}" type="presOf" srcId="{41856026-CDBF-4AA4-9C2E-E9324E782072}" destId="{6DF285E6-A9E4-453F-AD4D-54E32247E884}" srcOrd="0" destOrd="0" presId="urn:microsoft.com/office/officeart/2005/8/layout/default"/>
    <dgm:cxn modelId="{7798A087-238B-4B48-9EB1-1B9DE26D163D}" type="presOf" srcId="{B4525715-DEA9-42FF-A1DA-343854796461}" destId="{E72AC3A9-18AF-436F-92A1-66AB197BDF06}" srcOrd="0" destOrd="0" presId="urn:microsoft.com/office/officeart/2005/8/layout/default"/>
    <dgm:cxn modelId="{B1EEDFF4-2E53-4E57-8CB4-BA9525AF59D6}" srcId="{41856026-CDBF-4AA4-9C2E-E9324E782072}" destId="{933D430E-E059-4197-9258-F97669178F40}" srcOrd="2" destOrd="0" parTransId="{64495775-47C2-4B29-AB9C-114A730CD89B}" sibTransId="{482D34A2-940A-41A0-9535-67682862724F}"/>
    <dgm:cxn modelId="{FE5F0041-C8A6-4C3D-91CE-4C1047C8A67B}" type="presOf" srcId="{1A368F45-6ABD-4EED-A2A7-FBD84A42E9EB}" destId="{EE2D79A6-055A-44EC-81C3-AB2FB7EC519D}" srcOrd="0" destOrd="0" presId="urn:microsoft.com/office/officeart/2005/8/layout/default"/>
    <dgm:cxn modelId="{357BA402-2E36-4E6C-A7BF-C06145B357DF}" srcId="{41856026-CDBF-4AA4-9C2E-E9324E782072}" destId="{1A368F45-6ABD-4EED-A2A7-FBD84A42E9EB}" srcOrd="0" destOrd="0" parTransId="{0AE9ED74-FCE8-459C-85ED-6EA7228D9ACF}" sibTransId="{8FA7087B-B10A-4D64-9F73-38E9993D4360}"/>
    <dgm:cxn modelId="{1135B5EF-90E2-478F-AF5A-6BACE584AFAA}" srcId="{41856026-CDBF-4AA4-9C2E-E9324E782072}" destId="{B4525715-DEA9-42FF-A1DA-343854796461}" srcOrd="1" destOrd="0" parTransId="{CAEC00C7-0A1C-44FE-92A0-9F1A54519F02}" sibTransId="{8D9AEC3B-B71C-48CA-9A20-51B2CDA1BDAC}"/>
    <dgm:cxn modelId="{F2139868-E228-4FAD-91D5-E80B0F871DEC}" type="presOf" srcId="{933D430E-E059-4197-9258-F97669178F40}" destId="{AF7601E3-68AE-47BA-9DC5-FD6A0A9E3DD6}" srcOrd="0" destOrd="0" presId="urn:microsoft.com/office/officeart/2005/8/layout/default"/>
    <dgm:cxn modelId="{0B194784-633C-412E-BB8A-2CD4F60F59E4}" type="presParOf" srcId="{6DF285E6-A9E4-453F-AD4D-54E32247E884}" destId="{EE2D79A6-055A-44EC-81C3-AB2FB7EC519D}" srcOrd="0" destOrd="0" presId="urn:microsoft.com/office/officeart/2005/8/layout/default"/>
    <dgm:cxn modelId="{EDCC17C1-F436-41D6-A8DF-EC0FC3B3E170}" type="presParOf" srcId="{6DF285E6-A9E4-453F-AD4D-54E32247E884}" destId="{5D8B6BF1-86C2-4D3C-96FD-5CE25F3A944E}" srcOrd="1" destOrd="0" presId="urn:microsoft.com/office/officeart/2005/8/layout/default"/>
    <dgm:cxn modelId="{B3E7E279-AA98-44C6-8B2C-FECF36B2C3FE}" type="presParOf" srcId="{6DF285E6-A9E4-453F-AD4D-54E32247E884}" destId="{E72AC3A9-18AF-436F-92A1-66AB197BDF06}" srcOrd="2" destOrd="0" presId="urn:microsoft.com/office/officeart/2005/8/layout/default"/>
    <dgm:cxn modelId="{0BC051CC-765B-4D77-856F-21601225D1A0}" type="presParOf" srcId="{6DF285E6-A9E4-453F-AD4D-54E32247E884}" destId="{B0BF9B07-D226-4F35-9D01-BC37D0C51566}" srcOrd="3" destOrd="0" presId="urn:microsoft.com/office/officeart/2005/8/layout/default"/>
    <dgm:cxn modelId="{5672091B-EA13-48EE-8406-3F9703BEB130}" type="presParOf" srcId="{6DF285E6-A9E4-453F-AD4D-54E32247E884}" destId="{AF7601E3-68AE-47BA-9DC5-FD6A0A9E3DD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28EBB4-0E26-4A43-801B-1EA7F5C8FB1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3D94EC7-F8F9-488B-92FB-637DF8357751}">
      <dgm:prSet phldrT="[Text]"/>
      <dgm:spPr>
        <a:solidFill>
          <a:srgbClr val="C00000"/>
        </a:solidFill>
      </dgm:spPr>
      <dgm:t>
        <a:bodyPr/>
        <a:lstStyle/>
        <a:p>
          <a:r>
            <a:rPr lang="en-GB" dirty="0" smtClean="0"/>
            <a:t>Scoping</a:t>
          </a:r>
          <a:endParaRPr lang="en-GB" dirty="0"/>
        </a:p>
      </dgm:t>
    </dgm:pt>
    <dgm:pt modelId="{F3163097-B778-4552-A58E-3A7842FEB008}" type="parTrans" cxnId="{512B5E09-9743-46CE-B117-3D8BC30EB044}">
      <dgm:prSet/>
      <dgm:spPr/>
      <dgm:t>
        <a:bodyPr/>
        <a:lstStyle/>
        <a:p>
          <a:endParaRPr lang="en-GB"/>
        </a:p>
      </dgm:t>
    </dgm:pt>
    <dgm:pt modelId="{9941110B-8C4E-4ED3-857B-478BA0016550}" type="sibTrans" cxnId="{512B5E09-9743-46CE-B117-3D8BC30EB044}">
      <dgm:prSet/>
      <dgm:spPr/>
      <dgm:t>
        <a:bodyPr/>
        <a:lstStyle/>
        <a:p>
          <a:endParaRPr lang="en-GB"/>
        </a:p>
      </dgm:t>
    </dgm:pt>
    <dgm:pt modelId="{915FB177-BA0B-4944-8D37-8E40B5CDAF77}">
      <dgm:prSet phldrT="[Text]"/>
      <dgm:spPr/>
      <dgm:t>
        <a:bodyPr/>
        <a:lstStyle/>
        <a:p>
          <a:r>
            <a:rPr lang="en-GB" dirty="0" smtClean="0"/>
            <a:t>Landscape analysis</a:t>
          </a:r>
          <a:endParaRPr lang="en-GB" dirty="0"/>
        </a:p>
      </dgm:t>
    </dgm:pt>
    <dgm:pt modelId="{082308B4-FCDA-4DB7-B646-0B56B21F5687}" type="parTrans" cxnId="{D0F83D52-FC11-43EA-8CEC-3962E4CFE84D}">
      <dgm:prSet/>
      <dgm:spPr/>
      <dgm:t>
        <a:bodyPr/>
        <a:lstStyle/>
        <a:p>
          <a:endParaRPr lang="en-GB"/>
        </a:p>
      </dgm:t>
    </dgm:pt>
    <dgm:pt modelId="{42DA28A3-AE51-453D-A3E6-25573CE08F8B}" type="sibTrans" cxnId="{D0F83D52-FC11-43EA-8CEC-3962E4CFE84D}">
      <dgm:prSet/>
      <dgm:spPr/>
      <dgm:t>
        <a:bodyPr/>
        <a:lstStyle/>
        <a:p>
          <a:endParaRPr lang="en-GB"/>
        </a:p>
      </dgm:t>
    </dgm:pt>
    <dgm:pt modelId="{1E3A2C5E-2E65-4E8D-BE09-21A0BE084590}">
      <dgm:prSet phldrT="[Text]"/>
      <dgm:spPr/>
      <dgm:t>
        <a:bodyPr/>
        <a:lstStyle/>
        <a:p>
          <a:r>
            <a:rPr lang="en-GB" dirty="0" smtClean="0"/>
            <a:t>Literature review</a:t>
          </a:r>
          <a:endParaRPr lang="en-GB" dirty="0"/>
        </a:p>
      </dgm:t>
    </dgm:pt>
    <dgm:pt modelId="{A87ECD9E-00A3-44F4-91A7-C45DC4452CA8}" type="parTrans" cxnId="{2DE0E7C7-4BA6-45CB-818D-D9AB5608D9DB}">
      <dgm:prSet/>
      <dgm:spPr/>
      <dgm:t>
        <a:bodyPr/>
        <a:lstStyle/>
        <a:p>
          <a:endParaRPr lang="en-GB"/>
        </a:p>
      </dgm:t>
    </dgm:pt>
    <dgm:pt modelId="{ACEFFC8D-F52E-4CA6-B64D-95EF2C81E3E6}" type="sibTrans" cxnId="{2DE0E7C7-4BA6-45CB-818D-D9AB5608D9DB}">
      <dgm:prSet/>
      <dgm:spPr/>
      <dgm:t>
        <a:bodyPr/>
        <a:lstStyle/>
        <a:p>
          <a:endParaRPr lang="en-GB"/>
        </a:p>
      </dgm:t>
    </dgm:pt>
    <dgm:pt modelId="{194C9DE9-309F-4799-A536-BBC5ABA3474E}">
      <dgm:prSet phldrT="[Text]"/>
      <dgm:spPr>
        <a:solidFill>
          <a:srgbClr val="009E49">
            <a:alpha val="98000"/>
          </a:srgbClr>
        </a:solidFill>
      </dgm:spPr>
      <dgm:t>
        <a:bodyPr/>
        <a:lstStyle/>
        <a:p>
          <a:r>
            <a:rPr lang="en-GB" dirty="0" smtClean="0"/>
            <a:t>Drafting</a:t>
          </a:r>
          <a:endParaRPr lang="en-GB" dirty="0"/>
        </a:p>
      </dgm:t>
    </dgm:pt>
    <dgm:pt modelId="{075AD603-ED7B-41FB-A253-EF092CD5EC57}" type="parTrans" cxnId="{FEF1B66F-F442-4039-B8B8-1DF741937603}">
      <dgm:prSet/>
      <dgm:spPr/>
      <dgm:t>
        <a:bodyPr/>
        <a:lstStyle/>
        <a:p>
          <a:endParaRPr lang="en-GB"/>
        </a:p>
      </dgm:t>
    </dgm:pt>
    <dgm:pt modelId="{164112E1-6234-4679-9BF9-84B5E3FA3D2A}" type="sibTrans" cxnId="{FEF1B66F-F442-4039-B8B8-1DF741937603}">
      <dgm:prSet/>
      <dgm:spPr/>
      <dgm:t>
        <a:bodyPr/>
        <a:lstStyle/>
        <a:p>
          <a:endParaRPr lang="en-GB"/>
        </a:p>
      </dgm:t>
    </dgm:pt>
    <dgm:pt modelId="{B428D3BB-3AD7-4C68-A8E8-C8990AA75C93}">
      <dgm:prSet phldrT="[Text]"/>
      <dgm:spPr/>
      <dgm:t>
        <a:bodyPr/>
        <a:lstStyle/>
        <a:p>
          <a:r>
            <a:rPr lang="en-GB" dirty="0" smtClean="0"/>
            <a:t>Draft TPP</a:t>
          </a:r>
          <a:endParaRPr lang="en-GB" dirty="0"/>
        </a:p>
      </dgm:t>
    </dgm:pt>
    <dgm:pt modelId="{234BC5E5-E999-46AD-87EC-9BBB743F39AA}" type="parTrans" cxnId="{EBB3FFE0-5191-483B-ABAA-9A3242DB59EA}">
      <dgm:prSet/>
      <dgm:spPr/>
      <dgm:t>
        <a:bodyPr/>
        <a:lstStyle/>
        <a:p>
          <a:endParaRPr lang="en-GB"/>
        </a:p>
      </dgm:t>
    </dgm:pt>
    <dgm:pt modelId="{A4627693-6FBB-4D11-AD9B-3D9757FF4A14}" type="sibTrans" cxnId="{EBB3FFE0-5191-483B-ABAA-9A3242DB59EA}">
      <dgm:prSet/>
      <dgm:spPr/>
      <dgm:t>
        <a:bodyPr/>
        <a:lstStyle/>
        <a:p>
          <a:endParaRPr lang="en-GB"/>
        </a:p>
      </dgm:t>
    </dgm:pt>
    <dgm:pt modelId="{B3BBC580-47A5-4B56-9EA0-D37DBF3341B6}">
      <dgm:prSet phldrT="[Text]"/>
      <dgm:spPr/>
      <dgm:t>
        <a:bodyPr/>
        <a:lstStyle/>
        <a:p>
          <a:r>
            <a:rPr lang="en-GB" dirty="0" smtClean="0"/>
            <a:t>Rounds of revision</a:t>
          </a:r>
          <a:endParaRPr lang="en-GB" dirty="0"/>
        </a:p>
      </dgm:t>
    </dgm:pt>
    <dgm:pt modelId="{768A1A3E-32B4-4327-8550-968DC9DB54BB}" type="parTrans" cxnId="{E825A862-D9C1-4477-9583-C561A884E828}">
      <dgm:prSet/>
      <dgm:spPr/>
      <dgm:t>
        <a:bodyPr/>
        <a:lstStyle/>
        <a:p>
          <a:endParaRPr lang="en-GB"/>
        </a:p>
      </dgm:t>
    </dgm:pt>
    <dgm:pt modelId="{7128D85B-3EDC-49E2-9356-8020FDD2B054}" type="sibTrans" cxnId="{E825A862-D9C1-4477-9583-C561A884E828}">
      <dgm:prSet/>
      <dgm:spPr/>
      <dgm:t>
        <a:bodyPr/>
        <a:lstStyle/>
        <a:p>
          <a:endParaRPr lang="en-GB"/>
        </a:p>
      </dgm:t>
    </dgm:pt>
    <dgm:pt modelId="{4B068C90-8711-4BFB-A08B-5087E53814BD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/>
            <a:t>Consensus Building</a:t>
          </a:r>
          <a:endParaRPr lang="en-GB" dirty="0"/>
        </a:p>
      </dgm:t>
    </dgm:pt>
    <dgm:pt modelId="{513EE535-89E8-4C3D-AE4A-07156C14C0A4}" type="parTrans" cxnId="{09EA8BDB-FEF3-4430-82BF-1606B7C8BD65}">
      <dgm:prSet/>
      <dgm:spPr/>
      <dgm:t>
        <a:bodyPr/>
        <a:lstStyle/>
        <a:p>
          <a:endParaRPr lang="en-GB"/>
        </a:p>
      </dgm:t>
    </dgm:pt>
    <dgm:pt modelId="{63817035-BB32-4F20-965C-5350B3C47380}" type="sibTrans" cxnId="{09EA8BDB-FEF3-4430-82BF-1606B7C8BD65}">
      <dgm:prSet/>
      <dgm:spPr/>
      <dgm:t>
        <a:bodyPr/>
        <a:lstStyle/>
        <a:p>
          <a:endParaRPr lang="en-GB"/>
        </a:p>
      </dgm:t>
    </dgm:pt>
    <dgm:pt modelId="{E3815CEA-53A1-4ED5-8D36-0A2D717EA9F5}">
      <dgm:prSet phldrT="[Text]"/>
      <dgm:spPr/>
      <dgm:t>
        <a:bodyPr/>
        <a:lstStyle/>
        <a:p>
          <a:r>
            <a:rPr lang="en-GB" dirty="0" smtClean="0"/>
            <a:t>Delphi-like surveys</a:t>
          </a:r>
          <a:endParaRPr lang="en-GB" dirty="0"/>
        </a:p>
      </dgm:t>
    </dgm:pt>
    <dgm:pt modelId="{3C3B9A44-2EEE-4849-9DE5-023E063D0D95}" type="parTrans" cxnId="{6BEF60F3-6CC8-4297-BFB7-8088AC7074D9}">
      <dgm:prSet/>
      <dgm:spPr/>
      <dgm:t>
        <a:bodyPr/>
        <a:lstStyle/>
        <a:p>
          <a:endParaRPr lang="en-GB"/>
        </a:p>
      </dgm:t>
    </dgm:pt>
    <dgm:pt modelId="{B5B2803D-B1C3-4641-91E1-75064994FCAC}" type="sibTrans" cxnId="{6BEF60F3-6CC8-4297-BFB7-8088AC7074D9}">
      <dgm:prSet/>
      <dgm:spPr/>
      <dgm:t>
        <a:bodyPr/>
        <a:lstStyle/>
        <a:p>
          <a:endParaRPr lang="en-GB"/>
        </a:p>
      </dgm:t>
    </dgm:pt>
    <dgm:pt modelId="{0F96164D-44EA-4DB9-B39C-92DF763FD6C1}">
      <dgm:prSet phldrT="[Text]"/>
      <dgm:spPr/>
      <dgm:t>
        <a:bodyPr/>
        <a:lstStyle/>
        <a:p>
          <a:r>
            <a:rPr lang="en-GB" dirty="0" smtClean="0"/>
            <a:t>Consensus meeting</a:t>
          </a:r>
          <a:endParaRPr lang="en-GB" dirty="0"/>
        </a:p>
      </dgm:t>
    </dgm:pt>
    <dgm:pt modelId="{94D8B624-A7F5-40F1-A77A-DAAEAA7C2DB8}" type="parTrans" cxnId="{11D1D6B3-157B-435E-B069-3A5A92F5D7CB}">
      <dgm:prSet/>
      <dgm:spPr/>
      <dgm:t>
        <a:bodyPr/>
        <a:lstStyle/>
        <a:p>
          <a:endParaRPr lang="en-GB"/>
        </a:p>
      </dgm:t>
    </dgm:pt>
    <dgm:pt modelId="{4099462E-1792-4530-8790-4218DE20C32D}" type="sibTrans" cxnId="{11D1D6B3-157B-435E-B069-3A5A92F5D7CB}">
      <dgm:prSet/>
      <dgm:spPr/>
      <dgm:t>
        <a:bodyPr/>
        <a:lstStyle/>
        <a:p>
          <a:endParaRPr lang="en-GB"/>
        </a:p>
      </dgm:t>
    </dgm:pt>
    <dgm:pt modelId="{0524A4BB-1EF0-4926-80F6-36244A5AF4E8}">
      <dgm:prSet phldrT="[Text]"/>
      <dgm:spPr/>
      <dgm:t>
        <a:bodyPr/>
        <a:lstStyle/>
        <a:p>
          <a:r>
            <a:rPr lang="en-GB" dirty="0" smtClean="0"/>
            <a:t>Define decision problem</a:t>
          </a:r>
          <a:endParaRPr lang="en-GB" dirty="0"/>
        </a:p>
      </dgm:t>
    </dgm:pt>
    <dgm:pt modelId="{5B2756EF-96D1-47BF-AA73-FB9BD85C107C}" type="parTrans" cxnId="{B90B8AFF-7D33-4F00-842F-2ED3A078BEA7}">
      <dgm:prSet/>
      <dgm:spPr/>
      <dgm:t>
        <a:bodyPr/>
        <a:lstStyle/>
        <a:p>
          <a:endParaRPr lang="en-GB"/>
        </a:p>
      </dgm:t>
    </dgm:pt>
    <dgm:pt modelId="{D9F8A4A8-E45F-4C93-868F-73F3C560F214}" type="sibTrans" cxnId="{B90B8AFF-7D33-4F00-842F-2ED3A078BEA7}">
      <dgm:prSet/>
      <dgm:spPr/>
      <dgm:t>
        <a:bodyPr/>
        <a:lstStyle/>
        <a:p>
          <a:endParaRPr lang="en-GB"/>
        </a:p>
      </dgm:t>
    </dgm:pt>
    <dgm:pt modelId="{6F024E23-EB87-43BF-BCE3-6B1C21898C45}" type="pres">
      <dgm:prSet presAssocID="{BC28EBB4-0E26-4A43-801B-1EA7F5C8FB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7907E1B-75D9-466D-A5C5-78D484C988A2}" type="pres">
      <dgm:prSet presAssocID="{13D94EC7-F8F9-488B-92FB-637DF8357751}" presName="linNode" presStyleCnt="0"/>
      <dgm:spPr/>
    </dgm:pt>
    <dgm:pt modelId="{E85D75A0-63E0-443F-910E-21ED25518CA5}" type="pres">
      <dgm:prSet presAssocID="{13D94EC7-F8F9-488B-92FB-637DF835775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CD82B9-D3AF-4714-AE11-518D73884BC4}" type="pres">
      <dgm:prSet presAssocID="{13D94EC7-F8F9-488B-92FB-637DF835775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4C65DD-5CCD-4C33-90D9-47DFE7032064}" type="pres">
      <dgm:prSet presAssocID="{9941110B-8C4E-4ED3-857B-478BA0016550}" presName="sp" presStyleCnt="0"/>
      <dgm:spPr/>
    </dgm:pt>
    <dgm:pt modelId="{1ACE7E47-B29F-4FFD-B1DB-9C1BE3758B3D}" type="pres">
      <dgm:prSet presAssocID="{194C9DE9-309F-4799-A536-BBC5ABA3474E}" presName="linNode" presStyleCnt="0"/>
      <dgm:spPr/>
    </dgm:pt>
    <dgm:pt modelId="{A5BEB667-C373-4FD7-8F97-3E23E99589BA}" type="pres">
      <dgm:prSet presAssocID="{194C9DE9-309F-4799-A536-BBC5ABA3474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B0BFBB-BE5F-4F21-B2EE-4F35FD25E46E}" type="pres">
      <dgm:prSet presAssocID="{194C9DE9-309F-4799-A536-BBC5ABA3474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1D6D1A-79AA-4B43-8093-1D470E9F2569}" type="pres">
      <dgm:prSet presAssocID="{164112E1-6234-4679-9BF9-84B5E3FA3D2A}" presName="sp" presStyleCnt="0"/>
      <dgm:spPr/>
    </dgm:pt>
    <dgm:pt modelId="{EABF7D00-FC4E-4F6E-BAAC-C28672094BFC}" type="pres">
      <dgm:prSet presAssocID="{4B068C90-8711-4BFB-A08B-5087E53814BD}" presName="linNode" presStyleCnt="0"/>
      <dgm:spPr/>
    </dgm:pt>
    <dgm:pt modelId="{AACC9D93-365C-4084-B7A8-2267CB02CFDE}" type="pres">
      <dgm:prSet presAssocID="{4B068C90-8711-4BFB-A08B-5087E53814B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9DCEE8-4BBA-49D8-92C3-0AFAC8CAA0F1}" type="pres">
      <dgm:prSet presAssocID="{4B068C90-8711-4BFB-A08B-5087E53814B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006C8CC-006D-4019-91F5-7FB92AED2C64}" type="presOf" srcId="{B3BBC580-47A5-4B56-9EA0-D37DBF3341B6}" destId="{58B0BFBB-BE5F-4F21-B2EE-4F35FD25E46E}" srcOrd="0" destOrd="1" presId="urn:microsoft.com/office/officeart/2005/8/layout/vList5"/>
    <dgm:cxn modelId="{B90B8AFF-7D33-4F00-842F-2ED3A078BEA7}" srcId="{13D94EC7-F8F9-488B-92FB-637DF8357751}" destId="{0524A4BB-1EF0-4926-80F6-36244A5AF4E8}" srcOrd="2" destOrd="0" parTransId="{5B2756EF-96D1-47BF-AA73-FB9BD85C107C}" sibTransId="{D9F8A4A8-E45F-4C93-868F-73F3C560F214}"/>
    <dgm:cxn modelId="{E6F339D5-E686-496E-90B0-14BC3D1536CF}" type="presOf" srcId="{194C9DE9-309F-4799-A536-BBC5ABA3474E}" destId="{A5BEB667-C373-4FD7-8F97-3E23E99589BA}" srcOrd="0" destOrd="0" presId="urn:microsoft.com/office/officeart/2005/8/layout/vList5"/>
    <dgm:cxn modelId="{2ECE28BF-849D-424E-8950-916CA8EEDBD9}" type="presOf" srcId="{915FB177-BA0B-4944-8D37-8E40B5CDAF77}" destId="{6CCD82B9-D3AF-4714-AE11-518D73884BC4}" srcOrd="0" destOrd="0" presId="urn:microsoft.com/office/officeart/2005/8/layout/vList5"/>
    <dgm:cxn modelId="{93DEB7BE-0C3C-4D00-AA49-DF54F6C76223}" type="presOf" srcId="{0F96164D-44EA-4DB9-B39C-92DF763FD6C1}" destId="{589DCEE8-4BBA-49D8-92C3-0AFAC8CAA0F1}" srcOrd="0" destOrd="1" presId="urn:microsoft.com/office/officeart/2005/8/layout/vList5"/>
    <dgm:cxn modelId="{EBB3FFE0-5191-483B-ABAA-9A3242DB59EA}" srcId="{194C9DE9-309F-4799-A536-BBC5ABA3474E}" destId="{B428D3BB-3AD7-4C68-A8E8-C8990AA75C93}" srcOrd="0" destOrd="0" parTransId="{234BC5E5-E999-46AD-87EC-9BBB743F39AA}" sibTransId="{A4627693-6FBB-4D11-AD9B-3D9757FF4A14}"/>
    <dgm:cxn modelId="{FEF1B66F-F442-4039-B8B8-1DF741937603}" srcId="{BC28EBB4-0E26-4A43-801B-1EA7F5C8FB13}" destId="{194C9DE9-309F-4799-A536-BBC5ABA3474E}" srcOrd="1" destOrd="0" parTransId="{075AD603-ED7B-41FB-A253-EF092CD5EC57}" sibTransId="{164112E1-6234-4679-9BF9-84B5E3FA3D2A}"/>
    <dgm:cxn modelId="{A546CFB1-920D-4F3E-89EE-C6D90E8061F8}" type="presOf" srcId="{1E3A2C5E-2E65-4E8D-BE09-21A0BE084590}" destId="{6CCD82B9-D3AF-4714-AE11-518D73884BC4}" srcOrd="0" destOrd="1" presId="urn:microsoft.com/office/officeart/2005/8/layout/vList5"/>
    <dgm:cxn modelId="{2DE0E7C7-4BA6-45CB-818D-D9AB5608D9DB}" srcId="{13D94EC7-F8F9-488B-92FB-637DF8357751}" destId="{1E3A2C5E-2E65-4E8D-BE09-21A0BE084590}" srcOrd="1" destOrd="0" parTransId="{A87ECD9E-00A3-44F4-91A7-C45DC4452CA8}" sibTransId="{ACEFFC8D-F52E-4CA6-B64D-95EF2C81E3E6}"/>
    <dgm:cxn modelId="{692CEC23-131D-478B-A52E-408390618255}" type="presOf" srcId="{4B068C90-8711-4BFB-A08B-5087E53814BD}" destId="{AACC9D93-365C-4084-B7A8-2267CB02CFDE}" srcOrd="0" destOrd="0" presId="urn:microsoft.com/office/officeart/2005/8/layout/vList5"/>
    <dgm:cxn modelId="{D0F83D52-FC11-43EA-8CEC-3962E4CFE84D}" srcId="{13D94EC7-F8F9-488B-92FB-637DF8357751}" destId="{915FB177-BA0B-4944-8D37-8E40B5CDAF77}" srcOrd="0" destOrd="0" parTransId="{082308B4-FCDA-4DB7-B646-0B56B21F5687}" sibTransId="{42DA28A3-AE51-453D-A3E6-25573CE08F8B}"/>
    <dgm:cxn modelId="{11D1D6B3-157B-435E-B069-3A5A92F5D7CB}" srcId="{4B068C90-8711-4BFB-A08B-5087E53814BD}" destId="{0F96164D-44EA-4DB9-B39C-92DF763FD6C1}" srcOrd="1" destOrd="0" parTransId="{94D8B624-A7F5-40F1-A77A-DAAEAA7C2DB8}" sibTransId="{4099462E-1792-4530-8790-4218DE20C32D}"/>
    <dgm:cxn modelId="{6BEF60F3-6CC8-4297-BFB7-8088AC7074D9}" srcId="{4B068C90-8711-4BFB-A08B-5087E53814BD}" destId="{E3815CEA-53A1-4ED5-8D36-0A2D717EA9F5}" srcOrd="0" destOrd="0" parTransId="{3C3B9A44-2EEE-4849-9DE5-023E063D0D95}" sibTransId="{B5B2803D-B1C3-4641-91E1-75064994FCAC}"/>
    <dgm:cxn modelId="{685896F6-AF51-4B3C-A6D7-20070ACDC88B}" type="presOf" srcId="{E3815CEA-53A1-4ED5-8D36-0A2D717EA9F5}" destId="{589DCEE8-4BBA-49D8-92C3-0AFAC8CAA0F1}" srcOrd="0" destOrd="0" presId="urn:microsoft.com/office/officeart/2005/8/layout/vList5"/>
    <dgm:cxn modelId="{C4E1C7BD-FC68-43FF-936A-70E37DEE2D73}" type="presOf" srcId="{0524A4BB-1EF0-4926-80F6-36244A5AF4E8}" destId="{6CCD82B9-D3AF-4714-AE11-518D73884BC4}" srcOrd="0" destOrd="2" presId="urn:microsoft.com/office/officeart/2005/8/layout/vList5"/>
    <dgm:cxn modelId="{26A88637-C275-47A7-AF21-6006652A976B}" type="presOf" srcId="{B428D3BB-3AD7-4C68-A8E8-C8990AA75C93}" destId="{58B0BFBB-BE5F-4F21-B2EE-4F35FD25E46E}" srcOrd="0" destOrd="0" presId="urn:microsoft.com/office/officeart/2005/8/layout/vList5"/>
    <dgm:cxn modelId="{09EA8BDB-FEF3-4430-82BF-1606B7C8BD65}" srcId="{BC28EBB4-0E26-4A43-801B-1EA7F5C8FB13}" destId="{4B068C90-8711-4BFB-A08B-5087E53814BD}" srcOrd="2" destOrd="0" parTransId="{513EE535-89E8-4C3D-AE4A-07156C14C0A4}" sibTransId="{63817035-BB32-4F20-965C-5350B3C47380}"/>
    <dgm:cxn modelId="{E825A862-D9C1-4477-9583-C561A884E828}" srcId="{194C9DE9-309F-4799-A536-BBC5ABA3474E}" destId="{B3BBC580-47A5-4B56-9EA0-D37DBF3341B6}" srcOrd="1" destOrd="0" parTransId="{768A1A3E-32B4-4327-8550-968DC9DB54BB}" sibTransId="{7128D85B-3EDC-49E2-9356-8020FDD2B054}"/>
    <dgm:cxn modelId="{512B5E09-9743-46CE-B117-3D8BC30EB044}" srcId="{BC28EBB4-0E26-4A43-801B-1EA7F5C8FB13}" destId="{13D94EC7-F8F9-488B-92FB-637DF8357751}" srcOrd="0" destOrd="0" parTransId="{F3163097-B778-4552-A58E-3A7842FEB008}" sibTransId="{9941110B-8C4E-4ED3-857B-478BA0016550}"/>
    <dgm:cxn modelId="{ABB6867E-F9D2-46BF-B56A-F3428E065EDA}" type="presOf" srcId="{BC28EBB4-0E26-4A43-801B-1EA7F5C8FB13}" destId="{6F024E23-EB87-43BF-BCE3-6B1C21898C45}" srcOrd="0" destOrd="0" presId="urn:microsoft.com/office/officeart/2005/8/layout/vList5"/>
    <dgm:cxn modelId="{E2FE3016-71E7-426B-AFB4-C395D6B02636}" type="presOf" srcId="{13D94EC7-F8F9-488B-92FB-637DF8357751}" destId="{E85D75A0-63E0-443F-910E-21ED25518CA5}" srcOrd="0" destOrd="0" presId="urn:microsoft.com/office/officeart/2005/8/layout/vList5"/>
    <dgm:cxn modelId="{DBD21439-1117-42B7-AF82-7424EE2B3E7F}" type="presParOf" srcId="{6F024E23-EB87-43BF-BCE3-6B1C21898C45}" destId="{47907E1B-75D9-466D-A5C5-78D484C988A2}" srcOrd="0" destOrd="0" presId="urn:microsoft.com/office/officeart/2005/8/layout/vList5"/>
    <dgm:cxn modelId="{A9FA41F2-D3A2-4D46-8D9B-3FB0A438B87A}" type="presParOf" srcId="{47907E1B-75D9-466D-A5C5-78D484C988A2}" destId="{E85D75A0-63E0-443F-910E-21ED25518CA5}" srcOrd="0" destOrd="0" presId="urn:microsoft.com/office/officeart/2005/8/layout/vList5"/>
    <dgm:cxn modelId="{010637E1-C9BC-40B4-87D5-F8674CDB10C6}" type="presParOf" srcId="{47907E1B-75D9-466D-A5C5-78D484C988A2}" destId="{6CCD82B9-D3AF-4714-AE11-518D73884BC4}" srcOrd="1" destOrd="0" presId="urn:microsoft.com/office/officeart/2005/8/layout/vList5"/>
    <dgm:cxn modelId="{186295A9-7C8C-445C-903D-61FE98962F6B}" type="presParOf" srcId="{6F024E23-EB87-43BF-BCE3-6B1C21898C45}" destId="{984C65DD-5CCD-4C33-90D9-47DFE7032064}" srcOrd="1" destOrd="0" presId="urn:microsoft.com/office/officeart/2005/8/layout/vList5"/>
    <dgm:cxn modelId="{154B5D34-9FE9-4683-B976-C07EA0EE7DF6}" type="presParOf" srcId="{6F024E23-EB87-43BF-BCE3-6B1C21898C45}" destId="{1ACE7E47-B29F-4FFD-B1DB-9C1BE3758B3D}" srcOrd="2" destOrd="0" presId="urn:microsoft.com/office/officeart/2005/8/layout/vList5"/>
    <dgm:cxn modelId="{A7C0D76B-5F0B-426D-92F3-23C1DCD09FEA}" type="presParOf" srcId="{1ACE7E47-B29F-4FFD-B1DB-9C1BE3758B3D}" destId="{A5BEB667-C373-4FD7-8F97-3E23E99589BA}" srcOrd="0" destOrd="0" presId="urn:microsoft.com/office/officeart/2005/8/layout/vList5"/>
    <dgm:cxn modelId="{9DDB583D-20CE-4490-8453-C62357C94D8D}" type="presParOf" srcId="{1ACE7E47-B29F-4FFD-B1DB-9C1BE3758B3D}" destId="{58B0BFBB-BE5F-4F21-B2EE-4F35FD25E46E}" srcOrd="1" destOrd="0" presId="urn:microsoft.com/office/officeart/2005/8/layout/vList5"/>
    <dgm:cxn modelId="{CF5FF52A-5230-4589-92F3-D8B320B755E3}" type="presParOf" srcId="{6F024E23-EB87-43BF-BCE3-6B1C21898C45}" destId="{CA1D6D1A-79AA-4B43-8093-1D470E9F2569}" srcOrd="3" destOrd="0" presId="urn:microsoft.com/office/officeart/2005/8/layout/vList5"/>
    <dgm:cxn modelId="{0A8AA8BD-487A-4309-9E5A-4D71C9B88DEC}" type="presParOf" srcId="{6F024E23-EB87-43BF-BCE3-6B1C21898C45}" destId="{EABF7D00-FC4E-4F6E-BAAC-C28672094BFC}" srcOrd="4" destOrd="0" presId="urn:microsoft.com/office/officeart/2005/8/layout/vList5"/>
    <dgm:cxn modelId="{6F2E4EC4-AEDD-4E6A-8453-6D4F2A99503D}" type="presParOf" srcId="{EABF7D00-FC4E-4F6E-BAAC-C28672094BFC}" destId="{AACC9D93-365C-4084-B7A8-2267CB02CFDE}" srcOrd="0" destOrd="0" presId="urn:microsoft.com/office/officeart/2005/8/layout/vList5"/>
    <dgm:cxn modelId="{7F048489-9FD5-413A-93E4-611CB016E947}" type="presParOf" srcId="{EABF7D00-FC4E-4F6E-BAAC-C28672094BFC}" destId="{589DCEE8-4BBA-49D8-92C3-0AFAC8CAA0F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D79A6-055A-44EC-81C3-AB2FB7EC519D}">
      <dsp:nvSpPr>
        <dsp:cNvPr id="0" name=""/>
        <dsp:cNvSpPr/>
      </dsp:nvSpPr>
      <dsp:spPr>
        <a:xfrm>
          <a:off x="31376" y="910"/>
          <a:ext cx="3124753" cy="1874852"/>
        </a:xfrm>
        <a:prstGeom prst="rect">
          <a:avLst/>
        </a:prstGeom>
        <a:solidFill>
          <a:srgbClr val="006B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Inform Stop-Go Decisions</a:t>
          </a:r>
          <a:endParaRPr lang="en-GB" sz="3700" kern="1200" dirty="0"/>
        </a:p>
      </dsp:txBody>
      <dsp:txXfrm>
        <a:off x="31376" y="910"/>
        <a:ext cx="3124753" cy="1874852"/>
      </dsp:txXfrm>
    </dsp:sp>
    <dsp:sp modelId="{E72AC3A9-18AF-436F-92A1-66AB197BDF06}">
      <dsp:nvSpPr>
        <dsp:cNvPr id="0" name=""/>
        <dsp:cNvSpPr/>
      </dsp:nvSpPr>
      <dsp:spPr>
        <a:xfrm>
          <a:off x="3468605" y="910"/>
          <a:ext cx="3124753" cy="187485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Guide Development</a:t>
          </a:r>
          <a:endParaRPr lang="en-GB" sz="3700" kern="1200" dirty="0"/>
        </a:p>
      </dsp:txBody>
      <dsp:txXfrm>
        <a:off x="3468605" y="910"/>
        <a:ext cx="3124753" cy="1874852"/>
      </dsp:txXfrm>
    </dsp:sp>
    <dsp:sp modelId="{AF7601E3-68AE-47BA-9DC5-FD6A0A9E3DD6}">
      <dsp:nvSpPr>
        <dsp:cNvPr id="0" name=""/>
        <dsp:cNvSpPr/>
      </dsp:nvSpPr>
      <dsp:spPr>
        <a:xfrm>
          <a:off x="856843" y="2117143"/>
          <a:ext cx="4911049" cy="1874852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Prioritise Evidence Generation</a:t>
          </a:r>
          <a:endParaRPr lang="en-GB" sz="3700" kern="1200" dirty="0"/>
        </a:p>
      </dsp:txBody>
      <dsp:txXfrm>
        <a:off x="856843" y="2117143"/>
        <a:ext cx="4911049" cy="1874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D79A6-055A-44EC-81C3-AB2FB7EC519D}">
      <dsp:nvSpPr>
        <dsp:cNvPr id="0" name=""/>
        <dsp:cNvSpPr/>
      </dsp:nvSpPr>
      <dsp:spPr>
        <a:xfrm>
          <a:off x="31376" y="910"/>
          <a:ext cx="3124753" cy="1874852"/>
        </a:xfrm>
        <a:prstGeom prst="rect">
          <a:avLst/>
        </a:prstGeom>
        <a:solidFill>
          <a:srgbClr val="006B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Inform Stop-Go Decisions</a:t>
          </a:r>
          <a:endParaRPr lang="en-GB" sz="3700" kern="1200" dirty="0"/>
        </a:p>
      </dsp:txBody>
      <dsp:txXfrm>
        <a:off x="31376" y="910"/>
        <a:ext cx="3124753" cy="1874852"/>
      </dsp:txXfrm>
    </dsp:sp>
    <dsp:sp modelId="{E72AC3A9-18AF-436F-92A1-66AB197BDF06}">
      <dsp:nvSpPr>
        <dsp:cNvPr id="0" name=""/>
        <dsp:cNvSpPr/>
      </dsp:nvSpPr>
      <dsp:spPr>
        <a:xfrm>
          <a:off x="3468605" y="910"/>
          <a:ext cx="3124753" cy="187485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Guide Development</a:t>
          </a:r>
          <a:endParaRPr lang="en-GB" sz="3700" kern="1200" dirty="0"/>
        </a:p>
      </dsp:txBody>
      <dsp:txXfrm>
        <a:off x="3468605" y="910"/>
        <a:ext cx="3124753" cy="1874852"/>
      </dsp:txXfrm>
    </dsp:sp>
    <dsp:sp modelId="{AF7601E3-68AE-47BA-9DC5-FD6A0A9E3DD6}">
      <dsp:nvSpPr>
        <dsp:cNvPr id="0" name=""/>
        <dsp:cNvSpPr/>
      </dsp:nvSpPr>
      <dsp:spPr>
        <a:xfrm>
          <a:off x="856843" y="2117143"/>
          <a:ext cx="4911049" cy="1874852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Prioritise Evidence Generation</a:t>
          </a:r>
          <a:endParaRPr lang="en-GB" sz="3700" kern="1200" dirty="0"/>
        </a:p>
      </dsp:txBody>
      <dsp:txXfrm>
        <a:off x="856843" y="2117143"/>
        <a:ext cx="4911049" cy="18748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D82B9-D3AF-4714-AE11-518D73884BC4}">
      <dsp:nvSpPr>
        <dsp:cNvPr id="0" name=""/>
        <dsp:cNvSpPr/>
      </dsp:nvSpPr>
      <dsp:spPr>
        <a:xfrm rot="5400000">
          <a:off x="3621405" y="-1293891"/>
          <a:ext cx="104775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Landscape analysis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Literature review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Define decision problem</a:t>
          </a:r>
          <a:endParaRPr lang="en-GB" sz="1900" kern="1200" dirty="0"/>
        </a:p>
      </dsp:txBody>
      <dsp:txXfrm rot="-5400000">
        <a:off x="2194561" y="184100"/>
        <a:ext cx="3850293" cy="945456"/>
      </dsp:txXfrm>
    </dsp:sp>
    <dsp:sp modelId="{E85D75A0-63E0-443F-910E-21ED25518CA5}">
      <dsp:nvSpPr>
        <dsp:cNvPr id="0" name=""/>
        <dsp:cNvSpPr/>
      </dsp:nvSpPr>
      <dsp:spPr>
        <a:xfrm>
          <a:off x="0" y="1984"/>
          <a:ext cx="2194560" cy="1309687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Scoping</a:t>
          </a:r>
          <a:endParaRPr lang="en-GB" sz="2700" kern="1200" dirty="0"/>
        </a:p>
      </dsp:txBody>
      <dsp:txXfrm>
        <a:off x="63934" y="65918"/>
        <a:ext cx="2066692" cy="1181819"/>
      </dsp:txXfrm>
    </dsp:sp>
    <dsp:sp modelId="{58B0BFBB-BE5F-4F21-B2EE-4F35FD25E46E}">
      <dsp:nvSpPr>
        <dsp:cNvPr id="0" name=""/>
        <dsp:cNvSpPr/>
      </dsp:nvSpPr>
      <dsp:spPr>
        <a:xfrm rot="5400000">
          <a:off x="3621405" y="81279"/>
          <a:ext cx="104775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Draft TPP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Rounds of revision</a:t>
          </a:r>
          <a:endParaRPr lang="en-GB" sz="1900" kern="1200" dirty="0"/>
        </a:p>
      </dsp:txBody>
      <dsp:txXfrm rot="-5400000">
        <a:off x="2194561" y="1559271"/>
        <a:ext cx="3850293" cy="945456"/>
      </dsp:txXfrm>
    </dsp:sp>
    <dsp:sp modelId="{A5BEB667-C373-4FD7-8F97-3E23E99589BA}">
      <dsp:nvSpPr>
        <dsp:cNvPr id="0" name=""/>
        <dsp:cNvSpPr/>
      </dsp:nvSpPr>
      <dsp:spPr>
        <a:xfrm>
          <a:off x="0" y="1377156"/>
          <a:ext cx="2194560" cy="1309687"/>
        </a:xfrm>
        <a:prstGeom prst="roundRect">
          <a:avLst/>
        </a:prstGeom>
        <a:solidFill>
          <a:srgbClr val="009E49">
            <a:alpha val="98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Drafting</a:t>
          </a:r>
          <a:endParaRPr lang="en-GB" sz="2700" kern="1200" dirty="0"/>
        </a:p>
      </dsp:txBody>
      <dsp:txXfrm>
        <a:off x="63934" y="1441090"/>
        <a:ext cx="2066692" cy="1181819"/>
      </dsp:txXfrm>
    </dsp:sp>
    <dsp:sp modelId="{589DCEE8-4BBA-49D8-92C3-0AFAC8CAA0F1}">
      <dsp:nvSpPr>
        <dsp:cNvPr id="0" name=""/>
        <dsp:cNvSpPr/>
      </dsp:nvSpPr>
      <dsp:spPr>
        <a:xfrm rot="5400000">
          <a:off x="3621405" y="1456451"/>
          <a:ext cx="104775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Delphi-like surveys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Consensus meeting</a:t>
          </a:r>
          <a:endParaRPr lang="en-GB" sz="1900" kern="1200" dirty="0"/>
        </a:p>
      </dsp:txBody>
      <dsp:txXfrm rot="-5400000">
        <a:off x="2194561" y="2934443"/>
        <a:ext cx="3850293" cy="945456"/>
      </dsp:txXfrm>
    </dsp:sp>
    <dsp:sp modelId="{AACC9D93-365C-4084-B7A8-2267CB02CFDE}">
      <dsp:nvSpPr>
        <dsp:cNvPr id="0" name=""/>
        <dsp:cNvSpPr/>
      </dsp:nvSpPr>
      <dsp:spPr>
        <a:xfrm>
          <a:off x="0" y="2752328"/>
          <a:ext cx="2194560" cy="1309687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Consensus Building</a:t>
          </a:r>
          <a:endParaRPr lang="en-GB" sz="2700" kern="1200" dirty="0"/>
        </a:p>
      </dsp:txBody>
      <dsp:txXfrm>
        <a:off x="63934" y="2816262"/>
        <a:ext cx="2066692" cy="1181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Picture 2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30312" y="1873250"/>
          <a:ext cx="8586536" cy="4918918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3C1F45-14E1-44A4-9AE0-020F0DE47F1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210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C1F45-14E1-44A4-9AE0-020F0DE47F1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068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C1F45-14E1-44A4-9AE0-020F0DE47F15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85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C1F45-14E1-44A4-9AE0-020F0DE47F15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072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C1F45-14E1-44A4-9AE0-020F0DE47F15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207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C1F45-14E1-44A4-9AE0-020F0DE47F15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623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C1F45-14E1-44A4-9AE0-020F0DE47F15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053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C1F45-14E1-44A4-9AE0-020F0DE47F15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4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C1F45-14E1-44A4-9AE0-020F0DE47F15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622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C1F45-14E1-44A4-9AE0-020F0DE47F15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685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C1F45-14E1-44A4-9AE0-020F0DE47F15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54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C1F45-14E1-44A4-9AE0-020F0DE47F15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484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C1F45-14E1-44A4-9AE0-020F0DE47F1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928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C1F45-14E1-44A4-9AE0-020F0DE47F15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909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C1F45-14E1-44A4-9AE0-020F0DE47F15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021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C1F45-14E1-44A4-9AE0-020F0DE47F1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631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C1F45-14E1-44A4-9AE0-020F0DE47F1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666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C1F45-14E1-44A4-9AE0-020F0DE47F1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843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C1F45-14E1-44A4-9AE0-020F0DE47F1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704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C1F45-14E1-44A4-9AE0-020F0DE47F1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911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C1F45-14E1-44A4-9AE0-020F0DE47F1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47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C1F45-14E1-44A4-9AE0-020F0DE47F1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401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700213"/>
            <a:ext cx="6480175" cy="11525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852738"/>
            <a:ext cx="6400800" cy="1020762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50825" y="6481763"/>
            <a:ext cx="2133600" cy="3762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780748"/>
            <a:ext cx="1944216" cy="704036"/>
          </a:xfrm>
          <a:prstGeom prst="rect">
            <a:avLst/>
          </a:prstGeom>
        </p:spPr>
      </p:pic>
      <p:pic>
        <p:nvPicPr>
          <p:cNvPr id="9" name="Picture 2" descr="C:\Users\fenny.gkiafi\Downloads\NIHR_colour_bar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62" y="-1"/>
            <a:ext cx="9180490" cy="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01A455-2E6C-4E9B-B700-18FF9634E4B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43DE17-01BC-4C44-A5DF-CB57B4CA377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483399"/>
            <a:ext cx="9144000" cy="401985"/>
          </a:xfrm>
          <a:prstGeom prst="rect">
            <a:avLst/>
          </a:prstGeom>
          <a:solidFill>
            <a:srgbClr val="0072CF"/>
          </a:solidFill>
          <a:ln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 smtClean="0"/>
              <a:t> Leeds In Vitro Diagnostics Co-operative</a:t>
            </a:r>
            <a:endParaRPr lang="en-GB" b="1" dirty="0"/>
          </a:p>
        </p:txBody>
      </p:sp>
      <p:pic>
        <p:nvPicPr>
          <p:cNvPr id="8" name="Picture 2" descr="C:\Users\fenny.gkiafi\Downloads\NIHR_colour_bar_RGB.png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6" y="1196752"/>
            <a:ext cx="5147672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2D3108F-A058-4C43-AC29-FCA6ABCF093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6628FAB-2957-4DB7-B2C9-57415A6ABF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FD962B5-68D3-4A1E-9115-292E841C79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C55C70-8CFB-4C00-ADD0-3264D3B13FF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758BA62-5E2B-41B1-AD91-6F02A6540D7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127081-22CF-4F07-AE9F-CA8C8A78D2F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ADC0669-0403-42B3-8D85-D98F4DC3248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14792"/>
            <a:ext cx="1944216" cy="7040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.uk/url?sa=i&amp;rct=j&amp;q=nhs+uk+map&amp;source=images&amp;cd=&amp;cad=rja&amp;docid=8DUWWYQEtlPVOM&amp;tbnid=MEY5kKq19tpUuM:&amp;ved=0CAUQjRw&amp;url=http://www.surgeryrecruitment.nhs.uk/&amp;ei=cYzBUfWRK4WqOtOxgegE&amp;bvm=bv.47883778,d.ZG4&amp;psig=AFQjCNH6a144VknCEqrx3kpTLa1g1wLtWw&amp;ust=1371725224297846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2.jpeg"/><Relationship Id="rId10" Type="http://schemas.openxmlformats.org/officeDocument/2006/relationships/image" Target="../media/image14.tif"/><Relationship Id="rId4" Type="http://schemas.openxmlformats.org/officeDocument/2006/relationships/image" Target="../media/image27.jpeg"/><Relationship Id="rId9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>
            <a:spLocks/>
          </p:cNvSpPr>
          <p:nvPr/>
        </p:nvSpPr>
        <p:spPr>
          <a:xfrm>
            <a:off x="683568" y="1988840"/>
            <a:ext cx="7526338" cy="400367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3600" b="1" kern="0" dirty="0" smtClean="0">
                <a:latin typeface="Arial" charset="0"/>
                <a:ea typeface="Arial" charset="0"/>
                <a:cs typeface="Arial" charset="0"/>
              </a:rPr>
              <a:t>Integrating </a:t>
            </a:r>
            <a:r>
              <a:rPr lang="en-GB" sz="3600" b="1" kern="0" dirty="0">
                <a:latin typeface="Arial" charset="0"/>
                <a:ea typeface="Arial" charset="0"/>
                <a:cs typeface="Arial" charset="0"/>
              </a:rPr>
              <a:t>health economics into the development and evaluation pipeline for medical </a:t>
            </a:r>
            <a:r>
              <a:rPr lang="en-GB" sz="3600" b="1" kern="0" dirty="0" smtClean="0">
                <a:latin typeface="Arial" charset="0"/>
                <a:ea typeface="Arial" charset="0"/>
                <a:cs typeface="Arial" charset="0"/>
              </a:rPr>
              <a:t>tests</a:t>
            </a:r>
          </a:p>
          <a:p>
            <a:pPr marL="0" indent="0">
              <a:buNone/>
            </a:pPr>
            <a:endParaRPr lang="en-GB" b="1" kern="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GB" sz="2400" b="1" kern="0" dirty="0" err="1" smtClean="0">
                <a:latin typeface="Arial" charset="0"/>
                <a:ea typeface="Arial" charset="0"/>
                <a:cs typeface="Arial" charset="0"/>
              </a:rPr>
              <a:t>Dr.</a:t>
            </a:r>
            <a:r>
              <a:rPr lang="en-GB" sz="2400" b="1" kern="0" dirty="0" smtClean="0">
                <a:latin typeface="Arial" charset="0"/>
                <a:ea typeface="Arial" charset="0"/>
                <a:cs typeface="Arial" charset="0"/>
              </a:rPr>
              <a:t> Bethany Shinkins</a:t>
            </a:r>
          </a:p>
          <a:p>
            <a:pPr marL="0" indent="0" algn="ctr">
              <a:buNone/>
            </a:pPr>
            <a:r>
              <a:rPr lang="en-GB" b="1" kern="0" dirty="0" smtClean="0">
                <a:latin typeface="Arial" charset="0"/>
                <a:ea typeface="Arial" charset="0"/>
                <a:cs typeface="Arial" charset="0"/>
              </a:rPr>
              <a:t>Associate Professor</a:t>
            </a:r>
          </a:p>
          <a:p>
            <a:pPr marL="0" indent="0" algn="ctr">
              <a:buNone/>
            </a:pPr>
            <a:r>
              <a:rPr lang="en-GB" b="1" kern="0" dirty="0" smtClean="0">
                <a:latin typeface="Arial" charset="0"/>
                <a:ea typeface="Arial" charset="0"/>
                <a:cs typeface="Arial" charset="0"/>
              </a:rPr>
              <a:t>Test Evaluation Group Lead</a:t>
            </a:r>
          </a:p>
          <a:p>
            <a:pPr marL="0" indent="0" algn="ctr">
              <a:buNone/>
            </a:pPr>
            <a:r>
              <a:rPr lang="en-GB" b="1" kern="0" dirty="0" smtClean="0">
                <a:latin typeface="Arial" charset="0"/>
                <a:ea typeface="Arial" charset="0"/>
                <a:cs typeface="Arial" charset="0"/>
              </a:rPr>
              <a:t>Academic Unit of Health Economics</a:t>
            </a:r>
          </a:p>
          <a:p>
            <a:endParaRPr lang="en-GB" b="1" kern="0" dirty="0" smtClean="0">
              <a:latin typeface="Arial" charset="0"/>
              <a:ea typeface="Arial" charset="0"/>
              <a:cs typeface="Arial" charset="0"/>
            </a:endParaRPr>
          </a:p>
          <a:p>
            <a:endParaRPr lang="en-GB" b="1" kern="0" dirty="0" smtClean="0">
              <a:latin typeface="Arial" charset="0"/>
              <a:ea typeface="Arial" charset="0"/>
              <a:cs typeface="Arial" charset="0"/>
            </a:endParaRPr>
          </a:p>
          <a:p>
            <a:endParaRPr lang="en-GB" sz="3600" b="1" i="1" kern="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Evidence Pipeline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322"/>
          <a:stretch/>
        </p:blipFill>
        <p:spPr>
          <a:xfrm>
            <a:off x="35496" y="1556792"/>
            <a:ext cx="9086708" cy="4880665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126754" y="3140968"/>
            <a:ext cx="1800200" cy="3224481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69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229600" cy="1143000"/>
          </a:xfrm>
        </p:spPr>
        <p:txBody>
          <a:bodyPr/>
          <a:lstStyle/>
          <a:p>
            <a:r>
              <a:rPr lang="en-GB" dirty="0" smtClean="0"/>
              <a:t>Early Economic Modelling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417638"/>
            <a:ext cx="8579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Assess </a:t>
            </a:r>
            <a:r>
              <a:rPr lang="en-GB" sz="2200" dirty="0"/>
              <a:t>potential cost-effectiveness of new </a:t>
            </a:r>
            <a:r>
              <a:rPr lang="en-GB" sz="2200" dirty="0" smtClean="0"/>
              <a:t>diagnostics in </a:t>
            </a:r>
            <a:r>
              <a:rPr lang="en-GB" sz="2200" dirty="0"/>
              <a:t>the very early stages of development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259632" y="2317328"/>
          <a:ext cx="66247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/>
          <p:cNvSpPr/>
          <p:nvPr/>
        </p:nvSpPr>
        <p:spPr>
          <a:xfrm>
            <a:off x="3995936" y="1700808"/>
            <a:ext cx="4464496" cy="3168352"/>
          </a:xfrm>
          <a:prstGeom prst="ellipse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1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Unmet Clinical Need</a:t>
            </a:r>
            <a:endParaRPr lang="en-GB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51520" y="1417638"/>
            <a:ext cx="8568952" cy="468312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400" kern="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kern="0" dirty="0" smtClean="0">
                <a:latin typeface="Arial" charset="0"/>
                <a:ea typeface="Arial" charset="0"/>
                <a:cs typeface="Arial" charset="0"/>
              </a:rPr>
              <a:t>Tests often begin as laboratory discoveries</a:t>
            </a:r>
          </a:p>
          <a:p>
            <a:pPr lvl="1"/>
            <a:r>
              <a:rPr lang="en-US" sz="2400" kern="0" dirty="0" smtClean="0">
                <a:latin typeface="Arial" charset="0"/>
                <a:ea typeface="Arial" charset="0"/>
                <a:cs typeface="Arial" charset="0"/>
              </a:rPr>
              <a:t>shoe-horned into clinical practice</a:t>
            </a:r>
          </a:p>
          <a:p>
            <a:pPr lvl="1"/>
            <a:endParaRPr lang="en-US" sz="2400" kern="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kern="0" dirty="0" smtClean="0">
                <a:latin typeface="Arial" charset="0"/>
                <a:ea typeface="Arial" charset="0"/>
                <a:cs typeface="Arial" charset="0"/>
              </a:rPr>
              <a:t>Can we work backwards and use early economic modelling to identify minimal test characteristics to meet an unmet clinical need?</a:t>
            </a:r>
          </a:p>
          <a:p>
            <a:pPr lvl="1"/>
            <a:endParaRPr lang="en-US" sz="2400" kern="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kern="0" dirty="0">
                <a:latin typeface="Arial" charset="0"/>
                <a:ea typeface="Arial" charset="0"/>
                <a:cs typeface="Arial" charset="0"/>
              </a:rPr>
              <a:t>Mechanism for ‘clinical pull</a:t>
            </a:r>
            <a:r>
              <a:rPr lang="en-US" sz="2400" kern="0" dirty="0" smtClean="0">
                <a:latin typeface="Arial" charset="0"/>
                <a:ea typeface="Arial" charset="0"/>
                <a:cs typeface="Arial" charset="0"/>
              </a:rPr>
              <a:t>’?</a:t>
            </a:r>
            <a:endParaRPr lang="en-US" sz="2400" kern="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kern="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kern="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kern="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kern="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kern="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kern="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1600" kern="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11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Target Product Profiles</a:t>
            </a:r>
            <a:endParaRPr lang="en-GB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79512" y="1556792"/>
            <a:ext cx="8578734" cy="468312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sz="1800" kern="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kern="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kern="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kern="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kern="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kern="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kern="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kern="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1600" kern="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213200" y="1463329"/>
            <a:ext cx="8281761" cy="400367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kern="0" dirty="0" smtClean="0">
                <a:latin typeface="Arial" charset="0"/>
                <a:ea typeface="Arial" charset="0"/>
                <a:cs typeface="Arial" charset="0"/>
              </a:rPr>
              <a:t>Characteristics reported in TPPs are usually based on literature findings and consultation with experts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kern="0" dirty="0" smtClean="0">
                <a:latin typeface="Arial" charset="0"/>
                <a:ea typeface="Arial" charset="0"/>
                <a:cs typeface="Arial" charset="0"/>
              </a:rPr>
              <a:t>Currently no formal guidance for developing TPPs for tests</a:t>
            </a:r>
            <a:endParaRPr lang="en-GB" kern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00" y="2708920"/>
            <a:ext cx="8396189" cy="32292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99" y="6009084"/>
            <a:ext cx="8703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Dittrich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S, et al. Target Product Profile for a diagnostic assay to differentiate between bacterial and non-bacterial infections to guide antimicrobials use in resource-limited settings: An expert consensus. </a:t>
            </a:r>
          </a:p>
        </p:txBody>
      </p:sp>
    </p:spTree>
    <p:extLst>
      <p:ext uri="{BB962C8B-B14F-4D97-AF65-F5344CB8AC3E}">
        <p14:creationId xmlns:p14="http://schemas.microsoft.com/office/powerpoint/2010/main" val="24700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16" y="265294"/>
            <a:ext cx="8229600" cy="1143000"/>
          </a:xfrm>
        </p:spPr>
        <p:txBody>
          <a:bodyPr/>
          <a:lstStyle/>
          <a:p>
            <a:r>
              <a:rPr lang="en-GB" dirty="0" smtClean="0"/>
              <a:t>Methodology 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16" y="1446457"/>
            <a:ext cx="7124158" cy="4525963"/>
          </a:xfrm>
        </p:spPr>
        <p:txBody>
          <a:bodyPr/>
          <a:lstStyle/>
          <a:p>
            <a:r>
              <a:rPr lang="en-GB" dirty="0" smtClean="0"/>
              <a:t>Completed a systematic review of TPPs for tests</a:t>
            </a:r>
          </a:p>
          <a:p>
            <a:r>
              <a:rPr lang="en-GB" dirty="0" smtClean="0"/>
              <a:t>Common methods framework identified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10358" y="3079464"/>
            <a:ext cx="1594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Paola </a:t>
            </a:r>
            <a:r>
              <a:rPr lang="en-GB" b="1" dirty="0" err="1"/>
              <a:t>Cocco</a:t>
            </a:r>
            <a:endParaRPr lang="en-GB" b="1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210001653"/>
              </p:ext>
            </p:extLst>
          </p:nvPr>
        </p:nvGraphicFramePr>
        <p:xfrm>
          <a:off x="135632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149" y="1250664"/>
            <a:ext cx="129262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24" y="154360"/>
            <a:ext cx="8229600" cy="1143000"/>
          </a:xfrm>
        </p:spPr>
        <p:txBody>
          <a:bodyPr/>
          <a:lstStyle/>
          <a:p>
            <a:r>
              <a:rPr lang="en-GB" dirty="0" smtClean="0"/>
              <a:t>Room for Improvement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0557"/>
            <a:ext cx="3898776" cy="2884587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Some limitations to current methods for developing TPPs</a:t>
            </a:r>
          </a:p>
          <a:p>
            <a:pPr lvl="2"/>
            <a:r>
              <a:rPr lang="en-GB" sz="2400" dirty="0">
                <a:ea typeface="+mn-ea"/>
                <a:cs typeface="+mn-cs"/>
              </a:rPr>
              <a:t>Overlook clinical utility and </a:t>
            </a:r>
            <a:r>
              <a:rPr lang="en-GB" sz="2400" i="1" dirty="0">
                <a:ea typeface="+mn-ea"/>
                <a:cs typeface="+mn-cs"/>
              </a:rPr>
              <a:t>cost-effectiveness</a:t>
            </a:r>
            <a:r>
              <a:rPr lang="en-GB" sz="2400" dirty="0">
                <a:ea typeface="+mn-ea"/>
                <a:cs typeface="+mn-cs"/>
              </a:rPr>
              <a:t> </a:t>
            </a:r>
          </a:p>
          <a:p>
            <a:pPr lvl="2"/>
            <a:r>
              <a:rPr lang="en-GB" sz="2400" dirty="0">
                <a:ea typeface="+mn-ea"/>
                <a:cs typeface="+mn-cs"/>
              </a:rPr>
              <a:t>Primarily driven by expert opinion</a:t>
            </a:r>
          </a:p>
          <a:p>
            <a:pPr lvl="2"/>
            <a:r>
              <a:rPr lang="en-GB" sz="2400" dirty="0">
                <a:ea typeface="+mn-ea"/>
                <a:cs typeface="+mn-cs"/>
              </a:rPr>
              <a:t>Poor transparency in reporting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5" r="4361" b="24126"/>
          <a:stretch/>
        </p:blipFill>
        <p:spPr>
          <a:xfrm>
            <a:off x="3779912" y="1840557"/>
            <a:ext cx="5328592" cy="439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8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r>
              <a:rPr lang="en-GB" dirty="0" smtClean="0"/>
              <a:t>Complementary 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4211960" cy="4525963"/>
          </a:xfrm>
          <a:solidFill>
            <a:srgbClr val="92D050"/>
          </a:solidFill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Early Economic Modelling</a:t>
            </a:r>
          </a:p>
          <a:p>
            <a:endParaRPr lang="en-GB" dirty="0" smtClean="0"/>
          </a:p>
          <a:p>
            <a:r>
              <a:rPr lang="en-GB" dirty="0" smtClean="0"/>
              <a:t>Formal care pathway mapping </a:t>
            </a:r>
            <a:r>
              <a:rPr lang="en-GB" dirty="0"/>
              <a:t>and comparison: full understanding of mechanisms by which a test </a:t>
            </a:r>
            <a:r>
              <a:rPr lang="en-GB" dirty="0" smtClean="0"/>
              <a:t>impacts </a:t>
            </a:r>
            <a:r>
              <a:rPr lang="en-GB" dirty="0"/>
              <a:t>patient </a:t>
            </a:r>
            <a:r>
              <a:rPr lang="en-GB" dirty="0" smtClean="0"/>
              <a:t>health</a:t>
            </a:r>
          </a:p>
          <a:p>
            <a:r>
              <a:rPr lang="en-GB" dirty="0"/>
              <a:t>C</a:t>
            </a:r>
            <a:r>
              <a:rPr lang="en-GB" dirty="0" smtClean="0"/>
              <a:t>an provide quantitative ranges for </a:t>
            </a:r>
            <a:r>
              <a:rPr lang="en-GB" i="1" dirty="0" smtClean="0"/>
              <a:t>some</a:t>
            </a:r>
            <a:r>
              <a:rPr lang="en-GB" dirty="0" smtClean="0"/>
              <a:t> test characteristics based on clinical- and cost-effectiveness</a:t>
            </a:r>
          </a:p>
          <a:p>
            <a:r>
              <a:rPr lang="en-GB" dirty="0" smtClean="0"/>
              <a:t>Characterisation of uncertainty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0" y="1628800"/>
            <a:ext cx="4211960" cy="4525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GB" b="1" kern="0" dirty="0" smtClean="0"/>
              <a:t>Target Product Profiles</a:t>
            </a:r>
          </a:p>
          <a:p>
            <a:endParaRPr lang="en-GB" kern="0" dirty="0" smtClean="0"/>
          </a:p>
          <a:p>
            <a:r>
              <a:rPr lang="en-GB" kern="0" dirty="0" smtClean="0"/>
              <a:t>Comprehensive understanding of unmet clinical need: multiple stakeholder inputs</a:t>
            </a:r>
          </a:p>
          <a:p>
            <a:r>
              <a:rPr lang="en-GB" kern="0" dirty="0" smtClean="0"/>
              <a:t>Provides information on what would be clinically acceptability/feasible</a:t>
            </a:r>
          </a:p>
          <a:p>
            <a:r>
              <a:rPr lang="en-GB" kern="0" dirty="0" smtClean="0"/>
              <a:t>Informs desirable test characteristics that can’t be modelled e.g. preferred sampling technique</a:t>
            </a:r>
          </a:p>
          <a:p>
            <a:pPr marL="0" indent="0">
              <a:buFontTx/>
              <a:buNone/>
            </a:pP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1727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Ongoing Work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323528" y="3212976"/>
            <a:ext cx="3816424" cy="2736304"/>
          </a:xfrm>
          <a:prstGeom prst="ellipse">
            <a:avLst/>
          </a:prstGeom>
          <a:solidFill>
            <a:srgbClr val="E28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C.Diff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716016" y="3212976"/>
            <a:ext cx="3816424" cy="27363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Lung Cancer Screening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55679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</a:t>
            </a:r>
            <a:r>
              <a:rPr lang="en-GB" sz="2400" dirty="0" smtClean="0"/>
              <a:t>e have two projects  where we are combining standard TPP methodology with early economic modelling to produce comprehensive TPPs for ‘fit for purpose’ tests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72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Evidence Pipeline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322"/>
          <a:stretch/>
        </p:blipFill>
        <p:spPr>
          <a:xfrm>
            <a:off x="21796" y="1556792"/>
            <a:ext cx="9086708" cy="4880665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107504" y="3212977"/>
            <a:ext cx="6912768" cy="1368152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70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008" y="1268760"/>
            <a:ext cx="7020272" cy="68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94578"/>
            <a:ext cx="8229600" cy="1143000"/>
          </a:xfrm>
        </p:spPr>
        <p:txBody>
          <a:bodyPr/>
          <a:lstStyle/>
          <a:p>
            <a:r>
              <a:rPr lang="en-GB" dirty="0" smtClean="0"/>
              <a:t>OPTIMA</a:t>
            </a:r>
            <a:endParaRPr lang="en-GB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39725" y="1762125"/>
            <a:ext cx="7559675" cy="468312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kern="0" dirty="0" smtClean="0"/>
              <a:t>Chemotherapy for </a:t>
            </a:r>
            <a:r>
              <a:rPr lang="en-GB" kern="0" dirty="0"/>
              <a:t>ER-positive HER2-negative, lymph node-positive primary breast </a:t>
            </a:r>
            <a:r>
              <a:rPr lang="en-GB" kern="0" dirty="0" smtClean="0"/>
              <a:t>cancer:</a:t>
            </a:r>
          </a:p>
          <a:p>
            <a:endParaRPr lang="en-GB" kern="0" dirty="0"/>
          </a:p>
          <a:p>
            <a:r>
              <a:rPr lang="en-GB" kern="0" dirty="0" smtClean="0"/>
              <a:t>After curative surgical resection</a:t>
            </a:r>
          </a:p>
          <a:p>
            <a:r>
              <a:rPr lang="en-GB" kern="0" dirty="0" smtClean="0"/>
              <a:t>Aims to reduce risk of cancer recurrence</a:t>
            </a:r>
          </a:p>
          <a:p>
            <a:endParaRPr lang="en-GB" kern="0" dirty="0" smtClean="0"/>
          </a:p>
          <a:p>
            <a:r>
              <a:rPr lang="en-GB" kern="0" dirty="0" smtClean="0"/>
              <a:t>Problem: Not all patients benefit / risk of harm</a:t>
            </a:r>
          </a:p>
          <a:p>
            <a:endParaRPr lang="en-GB" kern="0" dirty="0" smtClean="0"/>
          </a:p>
          <a:p>
            <a:pPr marL="0" indent="0">
              <a:buNone/>
            </a:pPr>
            <a:r>
              <a:rPr lang="en-GB" kern="0" dirty="0" smtClean="0"/>
              <a:t>Precision medicine </a:t>
            </a:r>
          </a:p>
          <a:p>
            <a:r>
              <a:rPr lang="en-GB" kern="0" dirty="0" smtClean="0">
                <a:sym typeface="Wingdings" panose="05000000000000000000" pitchFamily="2" charset="2"/>
              </a:rPr>
              <a:t>   select tumours which are biologically sensitive</a:t>
            </a:r>
            <a:endParaRPr lang="en-GB" kern="0" dirty="0" smtClean="0"/>
          </a:p>
          <a:p>
            <a:endParaRPr lang="en-GB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1603715" y="5805264"/>
            <a:ext cx="75608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Funding acknowledgement: Optima Prelim (10/34/01) and OPTIMA (10/34/501) are both funded by NIHR HTA. </a:t>
            </a:r>
          </a:p>
          <a:p>
            <a:pPr algn="r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2166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urgeryrecruitment.nhs.uk/sites/surgeryrecruitment/files/deaneries-map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5300" y="1412875"/>
            <a:ext cx="3138488" cy="478155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5" name="Line Callout 1 4"/>
          <p:cNvSpPr>
            <a:spLocks/>
          </p:cNvSpPr>
          <p:nvPr/>
        </p:nvSpPr>
        <p:spPr bwMode="auto">
          <a:xfrm>
            <a:off x="6373733" y="3962400"/>
            <a:ext cx="2374900" cy="2101850"/>
          </a:xfrm>
          <a:prstGeom prst="borderCallout1">
            <a:avLst>
              <a:gd name="adj1" fmla="val 49706"/>
              <a:gd name="adj2" fmla="val -639"/>
              <a:gd name="adj3" fmla="val 64168"/>
              <a:gd name="adj4" fmla="val -32849"/>
            </a:avLst>
          </a:prstGeom>
          <a:gradFill rotWithShape="1">
            <a:gsLst>
              <a:gs pos="0">
                <a:srgbClr val="E9E9F7"/>
              </a:gs>
              <a:gs pos="64999">
                <a:srgbClr val="C5C5E9"/>
              </a:gs>
              <a:gs pos="100000">
                <a:srgbClr val="ACACE1"/>
              </a:gs>
            </a:gsLst>
            <a:lin ang="5400000" scaled="1"/>
          </a:gradFill>
          <a:ln w="9525">
            <a:solidFill>
              <a:srgbClr val="292989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GB" sz="1400" b="1" dirty="0">
                <a:solidFill>
                  <a:schemeClr val="dk1"/>
                </a:solidFill>
                <a:latin typeface="+mn-lt"/>
                <a:ea typeface="+mn-ea"/>
              </a:rPr>
              <a:t>Imperial College </a:t>
            </a:r>
          </a:p>
          <a:p>
            <a:pPr algn="ctr" eaLnBrk="1" hangingPunct="1">
              <a:defRPr/>
            </a:pPr>
            <a:r>
              <a:rPr lang="en-GB" sz="1400" b="1" dirty="0">
                <a:solidFill>
                  <a:schemeClr val="dk1"/>
                </a:solidFill>
                <a:latin typeface="+mn-lt"/>
                <a:ea typeface="+mn-ea"/>
              </a:rPr>
              <a:t>Healthcare NHS Trust</a:t>
            </a:r>
          </a:p>
          <a:p>
            <a:pPr algn="ctr" eaLnBrk="1" hangingPunct="1">
              <a:defRPr/>
            </a:pPr>
            <a:r>
              <a:rPr lang="en-GB" sz="1400" dirty="0">
                <a:solidFill>
                  <a:schemeClr val="dk1"/>
                </a:solidFill>
                <a:latin typeface="+mn-lt"/>
                <a:ea typeface="+mn-ea"/>
              </a:rPr>
              <a:t>Cancer, </a:t>
            </a:r>
            <a:r>
              <a:rPr lang="en-GB" sz="1400" dirty="0" smtClean="0">
                <a:solidFill>
                  <a:schemeClr val="dk1"/>
                </a:solidFill>
                <a:latin typeface="+mn-lt"/>
                <a:ea typeface="+mn-ea"/>
              </a:rPr>
              <a:t>CVD,</a:t>
            </a:r>
            <a:endParaRPr lang="en-GB" sz="1400" dirty="0">
              <a:solidFill>
                <a:schemeClr val="dk1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r>
              <a:rPr lang="en-GB" sz="1400" dirty="0">
                <a:solidFill>
                  <a:schemeClr val="dk1"/>
                </a:solidFill>
                <a:latin typeface="+mn-lt"/>
                <a:ea typeface="+mn-ea"/>
              </a:rPr>
              <a:t>Gut health, Infectious diseases,</a:t>
            </a:r>
          </a:p>
          <a:p>
            <a:pPr algn="ctr" eaLnBrk="1" hangingPunct="1">
              <a:defRPr/>
            </a:pPr>
            <a:r>
              <a:rPr lang="en-GB" sz="1400" dirty="0">
                <a:solidFill>
                  <a:schemeClr val="dk1"/>
                </a:solidFill>
                <a:latin typeface="+mn-lt"/>
                <a:ea typeface="+mn-ea"/>
              </a:rPr>
              <a:t>Metabolic medicine, Primary Care,</a:t>
            </a:r>
          </a:p>
          <a:p>
            <a:pPr algn="ctr" eaLnBrk="1" hangingPunct="1">
              <a:defRPr/>
            </a:pPr>
            <a:r>
              <a:rPr lang="en-GB" sz="1400" dirty="0">
                <a:solidFill>
                  <a:schemeClr val="dk1"/>
                </a:solidFill>
                <a:latin typeface="+mn-lt"/>
                <a:ea typeface="+mn-ea"/>
              </a:rPr>
              <a:t>Respiratory diseases.</a:t>
            </a:r>
          </a:p>
        </p:txBody>
      </p:sp>
      <p:sp>
        <p:nvSpPr>
          <p:cNvPr id="6" name="Line Callout 1 5"/>
          <p:cNvSpPr>
            <a:spLocks/>
          </p:cNvSpPr>
          <p:nvPr/>
        </p:nvSpPr>
        <p:spPr bwMode="auto">
          <a:xfrm>
            <a:off x="331788" y="3933825"/>
            <a:ext cx="2703512" cy="1295375"/>
          </a:xfrm>
          <a:prstGeom prst="borderCallout1">
            <a:avLst>
              <a:gd name="adj1" fmla="val 86962"/>
              <a:gd name="adj2" fmla="val 175230"/>
              <a:gd name="adj3" fmla="val 35866"/>
              <a:gd name="adj4" fmla="val 100375"/>
            </a:avLst>
          </a:prstGeom>
          <a:gradFill rotWithShape="1">
            <a:gsLst>
              <a:gs pos="0">
                <a:srgbClr val="E9E9F7"/>
              </a:gs>
              <a:gs pos="64999">
                <a:srgbClr val="C5C5E9"/>
              </a:gs>
              <a:gs pos="100000">
                <a:srgbClr val="ACACE1"/>
              </a:gs>
            </a:gsLst>
            <a:lin ang="5400000" scaled="1"/>
          </a:gradFill>
          <a:ln w="9525">
            <a:solidFill>
              <a:srgbClr val="292989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1400" b="1" dirty="0" smtClean="0">
                <a:solidFill>
                  <a:srgbClr val="000000"/>
                </a:solidFill>
              </a:rPr>
              <a:t>Oxford Health NHS Foundation Trust </a:t>
            </a:r>
          </a:p>
          <a:p>
            <a:pPr algn="ctr" eaLnBrk="1" hangingPunct="1">
              <a:defRPr/>
            </a:pPr>
            <a:r>
              <a:rPr lang="en-GB" altLang="en-US" sz="1400" dirty="0" smtClean="0">
                <a:solidFill>
                  <a:srgbClr val="000000"/>
                </a:solidFill>
              </a:rPr>
              <a:t>Primary care IVDs: Horizon scanning and rapid reviews to identify new and emerging IVDs</a:t>
            </a:r>
          </a:p>
        </p:txBody>
      </p:sp>
      <p:sp>
        <p:nvSpPr>
          <p:cNvPr id="7" name="Line Callout 1 6"/>
          <p:cNvSpPr>
            <a:spLocks/>
          </p:cNvSpPr>
          <p:nvPr/>
        </p:nvSpPr>
        <p:spPr bwMode="auto">
          <a:xfrm>
            <a:off x="6372225" y="1628800"/>
            <a:ext cx="2374900" cy="2179638"/>
          </a:xfrm>
          <a:prstGeom prst="borderCallout1">
            <a:avLst>
              <a:gd name="adj1" fmla="val 23977"/>
              <a:gd name="adj2" fmla="val -639"/>
              <a:gd name="adj3" fmla="val 93944"/>
              <a:gd name="adj4" fmla="val -43690"/>
            </a:avLst>
          </a:prstGeom>
          <a:gradFill rotWithShape="1">
            <a:gsLst>
              <a:gs pos="0">
                <a:srgbClr val="E9E9F7"/>
              </a:gs>
              <a:gs pos="64999">
                <a:srgbClr val="C5C5E9"/>
              </a:gs>
              <a:gs pos="100000">
                <a:srgbClr val="ACACE1"/>
              </a:gs>
            </a:gsLst>
            <a:lin ang="5400000" scaled="1"/>
          </a:gradFill>
          <a:ln w="9525">
            <a:solidFill>
              <a:srgbClr val="292989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GB" sz="1400" b="1" dirty="0">
                <a:solidFill>
                  <a:schemeClr val="dk1"/>
                </a:solidFill>
                <a:latin typeface="+mn-lt"/>
                <a:ea typeface="+mn-ea"/>
              </a:rPr>
              <a:t>Newcastle upon Tyne NHS Foundation Trust</a:t>
            </a:r>
          </a:p>
          <a:p>
            <a:pPr algn="ctr" eaLnBrk="1" hangingPunct="1">
              <a:defRPr/>
            </a:pPr>
            <a:r>
              <a:rPr lang="en-GB" sz="1400" dirty="0">
                <a:solidFill>
                  <a:schemeClr val="dk1"/>
                </a:solidFill>
                <a:latin typeface="+mn-lt"/>
                <a:ea typeface="+mn-ea"/>
              </a:rPr>
              <a:t>Cancer, Cardiovascular disease and stroke,</a:t>
            </a:r>
          </a:p>
          <a:p>
            <a:pPr algn="ctr" eaLnBrk="1" hangingPunct="1">
              <a:defRPr/>
            </a:pPr>
            <a:r>
              <a:rPr lang="en-GB" sz="1400" dirty="0">
                <a:solidFill>
                  <a:schemeClr val="dk1"/>
                </a:solidFill>
                <a:latin typeface="+mn-lt"/>
                <a:ea typeface="+mn-ea"/>
              </a:rPr>
              <a:t>Genetics, Infection, Liver disease, Musculoskeletal disease, Respiratory, Transplantation.</a:t>
            </a:r>
          </a:p>
        </p:txBody>
      </p:sp>
      <p:sp>
        <p:nvSpPr>
          <p:cNvPr id="8" name="Line Callout 1 7"/>
          <p:cNvSpPr>
            <a:spLocks/>
          </p:cNvSpPr>
          <p:nvPr/>
        </p:nvSpPr>
        <p:spPr bwMode="auto">
          <a:xfrm>
            <a:off x="250825" y="1916113"/>
            <a:ext cx="2703513" cy="1352550"/>
          </a:xfrm>
          <a:prstGeom prst="borderCallout1">
            <a:avLst>
              <a:gd name="adj1" fmla="val 167481"/>
              <a:gd name="adj2" fmla="val 178486"/>
              <a:gd name="adj3" fmla="val 35866"/>
              <a:gd name="adj4" fmla="val 100375"/>
            </a:avLst>
          </a:prstGeom>
          <a:gradFill rotWithShape="1">
            <a:gsLst>
              <a:gs pos="0">
                <a:srgbClr val="E9E9F7"/>
              </a:gs>
              <a:gs pos="64999">
                <a:srgbClr val="C5C5E9"/>
              </a:gs>
              <a:gs pos="100000">
                <a:srgbClr val="ACACE1"/>
              </a:gs>
            </a:gsLst>
            <a:lin ang="5400000" scaled="1"/>
          </a:gradFill>
          <a:ln w="9525">
            <a:solidFill>
              <a:srgbClr val="292989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GB" sz="1400" b="1" dirty="0">
                <a:solidFill>
                  <a:schemeClr val="dk1"/>
                </a:solidFill>
                <a:latin typeface="+mn-lt"/>
                <a:ea typeface="+mn-ea"/>
              </a:rPr>
              <a:t>Leeds Teaching Hospitals NHS Trust </a:t>
            </a:r>
          </a:p>
          <a:p>
            <a:pPr algn="ctr" eaLnBrk="1" hangingPunct="1">
              <a:defRPr/>
            </a:pPr>
            <a:r>
              <a:rPr lang="en-GB" sz="1400" dirty="0">
                <a:solidFill>
                  <a:schemeClr val="dk1"/>
                </a:solidFill>
                <a:latin typeface="+mn-lt"/>
                <a:ea typeface="+mn-ea"/>
              </a:rPr>
              <a:t>Cancer, </a:t>
            </a:r>
            <a:r>
              <a:rPr lang="en-GB" sz="1400" dirty="0" smtClean="0">
                <a:solidFill>
                  <a:schemeClr val="dk1"/>
                </a:solidFill>
                <a:latin typeface="+mn-lt"/>
                <a:ea typeface="+mn-ea"/>
              </a:rPr>
              <a:t>Infection, </a:t>
            </a:r>
            <a:r>
              <a:rPr lang="en-GB" sz="1400" dirty="0">
                <a:solidFill>
                  <a:schemeClr val="dk1"/>
                </a:solidFill>
                <a:latin typeface="+mn-lt"/>
                <a:ea typeface="+mn-ea"/>
              </a:rPr>
              <a:t>Musculoskeletal, Colorectal  &amp; Urological Diseases. 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30832" y="274638"/>
            <a:ext cx="8229600" cy="1143000"/>
          </a:xfrm>
        </p:spPr>
        <p:txBody>
          <a:bodyPr/>
          <a:lstStyle/>
          <a:p>
            <a:r>
              <a:rPr lang="en-GB" dirty="0" smtClean="0"/>
              <a:t>In Vitro Diagnostic MICs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48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94578"/>
            <a:ext cx="8229600" cy="1143000"/>
          </a:xfrm>
        </p:spPr>
        <p:txBody>
          <a:bodyPr/>
          <a:lstStyle/>
          <a:p>
            <a:r>
              <a:rPr lang="en-GB" dirty="0" smtClean="0"/>
              <a:t>Early Economic Evaluation</a:t>
            </a:r>
            <a:endParaRPr lang="en-GB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12776"/>
            <a:ext cx="5029200" cy="491490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705507" y="3131562"/>
            <a:ext cx="30141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Proportion assigned to high- and low-risk groups and </a:t>
            </a:r>
            <a:r>
              <a:rPr lang="en-GB" dirty="0"/>
              <a:t>recurrence </a:t>
            </a:r>
            <a:r>
              <a:rPr lang="en-GB" dirty="0" smtClean="0"/>
              <a:t>estimates </a:t>
            </a:r>
            <a:r>
              <a:rPr lang="en-GB" dirty="0"/>
              <a:t>from SWOG88-14 </a:t>
            </a:r>
            <a:r>
              <a:rPr lang="en-GB" dirty="0" err="1"/>
              <a:t>Oncotype</a:t>
            </a:r>
            <a:r>
              <a:rPr lang="en-GB" dirty="0"/>
              <a:t> DX analysis</a:t>
            </a:r>
          </a:p>
        </p:txBody>
      </p:sp>
    </p:spTree>
    <p:extLst>
      <p:ext uri="{BB962C8B-B14F-4D97-AF65-F5344CB8AC3E}">
        <p14:creationId xmlns:p14="http://schemas.microsoft.com/office/powerpoint/2010/main" val="18473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94578"/>
            <a:ext cx="8229600" cy="1143000"/>
          </a:xfrm>
        </p:spPr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19375"/>
            <a:ext cx="4504876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79388" y="1343732"/>
            <a:ext cx="8713787" cy="43815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sz="2000" dirty="0" smtClean="0"/>
              <a:t>ICER = £5,529 per QALY</a:t>
            </a:r>
          </a:p>
          <a:p>
            <a:pPr lvl="1">
              <a:defRPr/>
            </a:pPr>
            <a:r>
              <a:rPr lang="en-GB" sz="2000" dirty="0" smtClean="0"/>
              <a:t>95% CI  &lt;£0   -  &gt;£500,000</a:t>
            </a:r>
          </a:p>
          <a:p>
            <a:pPr lvl="1">
              <a:defRPr/>
            </a:pPr>
            <a:r>
              <a:rPr lang="en-GB" sz="2000" dirty="0" smtClean="0"/>
              <a:t>Probability cost-effective = 61% (threshold £30k/QALY)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19250" y="3644900"/>
            <a:ext cx="6192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4" y="2708275"/>
            <a:ext cx="4408488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841966" y="1380825"/>
            <a:ext cx="5075841" cy="34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Hall et al. J Natl Cancer Inst 2012;104:56–66</a:t>
            </a:r>
          </a:p>
        </p:txBody>
      </p:sp>
    </p:spTree>
    <p:extLst>
      <p:ext uri="{BB962C8B-B14F-4D97-AF65-F5344CB8AC3E}">
        <p14:creationId xmlns:p14="http://schemas.microsoft.com/office/powerpoint/2010/main" val="154681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94578"/>
            <a:ext cx="8229600" cy="1143000"/>
          </a:xfrm>
        </p:spPr>
        <p:txBody>
          <a:bodyPr/>
          <a:lstStyle/>
          <a:p>
            <a:r>
              <a:rPr lang="en-GB" dirty="0" smtClean="0"/>
              <a:t>Value of Information Analysis</a:t>
            </a:r>
            <a:endParaRPr lang="en-GB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477741"/>
              </p:ext>
            </p:extLst>
          </p:nvPr>
        </p:nvGraphicFramePr>
        <p:xfrm>
          <a:off x="612775" y="1413022"/>
          <a:ext cx="8207697" cy="4536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5288" y="6083448"/>
            <a:ext cx="828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*Population EVPPI calculated over 10 years, WTP threshold £20,000 per QALY</a:t>
            </a:r>
          </a:p>
        </p:txBody>
      </p:sp>
    </p:spTree>
    <p:extLst>
      <p:ext uri="{BB962C8B-B14F-4D97-AF65-F5344CB8AC3E}">
        <p14:creationId xmlns:p14="http://schemas.microsoft.com/office/powerpoint/2010/main" val="374182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94578"/>
            <a:ext cx="8229600" cy="1143000"/>
          </a:xfrm>
        </p:spPr>
        <p:txBody>
          <a:bodyPr/>
          <a:lstStyle/>
          <a:p>
            <a:r>
              <a:rPr lang="en-GB" dirty="0" smtClean="0"/>
              <a:t>Evaluation Pipeline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321439" y="1549750"/>
            <a:ext cx="928694" cy="50006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>
            <a:normAutofit fontScale="85000" lnSpcReduction="20000"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Analytical validity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7158" y="3085901"/>
            <a:ext cx="857256" cy="57150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Evidence synthesis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63688" y="3085901"/>
            <a:ext cx="1008112" cy="57150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92500" lnSpcReduction="20000"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Economic Model</a:t>
            </a:r>
            <a:endParaRPr lang="en-GB" b="1" dirty="0">
              <a:latin typeface="Calibri" panose="020F0502020204030204" pitchFamily="34" charset="0"/>
            </a:endParaRPr>
          </a:p>
        </p:txBody>
      </p:sp>
      <p:cxnSp>
        <p:nvCxnSpPr>
          <p:cNvPr id="15" name="Straight Arrow Connector 14"/>
          <p:cNvCxnSpPr>
            <a:stCxn id="13" idx="1"/>
            <a:endCxn id="11" idx="3"/>
          </p:cNvCxnSpPr>
          <p:nvPr/>
        </p:nvCxnSpPr>
        <p:spPr>
          <a:xfrm flipH="1">
            <a:off x="1214414" y="3371653"/>
            <a:ext cx="549274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027956" y="2327726"/>
            <a:ext cx="928694" cy="50006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>
            <a:normAutofit fontScale="85000" lnSpcReduction="20000"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Clinical validity</a:t>
            </a:r>
            <a:endParaRPr lang="en-GB" b="1" dirty="0">
              <a:latin typeface="Calibri" panose="020F0502020204030204" pitchFamily="34" charset="0"/>
            </a:endParaRPr>
          </a:p>
        </p:txBody>
      </p:sp>
      <p:cxnSp>
        <p:nvCxnSpPr>
          <p:cNvPr id="17" name="Elbow Connector 16"/>
          <p:cNvCxnSpPr>
            <a:stCxn id="10" idx="2"/>
            <a:endCxn id="16" idx="1"/>
          </p:cNvCxnSpPr>
          <p:nvPr/>
        </p:nvCxnSpPr>
        <p:spPr>
          <a:xfrm rot="16200000" flipH="1">
            <a:off x="642900" y="2192702"/>
            <a:ext cx="527943" cy="24217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6" idx="3"/>
            <a:endCxn id="13" idx="0"/>
          </p:cNvCxnSpPr>
          <p:nvPr/>
        </p:nvCxnSpPr>
        <p:spPr>
          <a:xfrm>
            <a:off x="1956650" y="2577759"/>
            <a:ext cx="311094" cy="508142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1763688" y="4128928"/>
            <a:ext cx="1008112" cy="57150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600" b="1" dirty="0" err="1" smtClean="0">
                <a:latin typeface="Calibri" panose="020F0502020204030204" pitchFamily="34" charset="0"/>
              </a:rPr>
              <a:t>VoI</a:t>
            </a:r>
            <a:r>
              <a:rPr lang="en-GB" sz="1600" b="1" dirty="0" smtClean="0">
                <a:latin typeface="Calibri" panose="020F0502020204030204" pitchFamily="34" charset="0"/>
              </a:rPr>
              <a:t> analysis</a:t>
            </a:r>
            <a:endParaRPr lang="en-GB" sz="1600" b="1" dirty="0">
              <a:latin typeface="Calibri" panose="020F0502020204030204" pitchFamily="34" charset="0"/>
            </a:endParaRPr>
          </a:p>
        </p:txBody>
      </p:sp>
      <p:cxnSp>
        <p:nvCxnSpPr>
          <p:cNvPr id="20" name="Straight Arrow Connector 19"/>
          <p:cNvCxnSpPr>
            <a:stCxn id="13" idx="2"/>
            <a:endCxn id="19" idx="0"/>
          </p:cNvCxnSpPr>
          <p:nvPr/>
        </p:nvCxnSpPr>
        <p:spPr>
          <a:xfrm>
            <a:off x="2267744" y="3657405"/>
            <a:ext cx="0" cy="4715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329364" y="5825813"/>
            <a:ext cx="1247159" cy="400110"/>
          </a:xfrm>
          <a:prstGeom prst="rect">
            <a:avLst/>
          </a:prstGeom>
          <a:solidFill>
            <a:srgbClr val="5BBF2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STOP/GO</a:t>
            </a:r>
            <a:endParaRPr lang="en-GB" sz="2000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3013787" y="5137040"/>
            <a:ext cx="0" cy="5760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04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94578"/>
            <a:ext cx="8229600" cy="1143000"/>
          </a:xfrm>
        </p:spPr>
        <p:txBody>
          <a:bodyPr/>
          <a:lstStyle/>
          <a:p>
            <a:r>
              <a:rPr lang="en-GB" dirty="0" smtClean="0"/>
              <a:t>Evaluation Pipeline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321439" y="1549750"/>
            <a:ext cx="928694" cy="50006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>
            <a:normAutofit fontScale="85000" lnSpcReduction="20000"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Analytical validity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7158" y="3085901"/>
            <a:ext cx="857256" cy="57150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Evidence synthesis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13787" y="2966228"/>
            <a:ext cx="1296144" cy="78581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>
            <a:normAutofit fontScale="92500" lnSpcReduction="20000"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Randomised feasibility study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63688" y="3085901"/>
            <a:ext cx="1008112" cy="57150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92500" lnSpcReduction="20000"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Economic Model</a:t>
            </a:r>
            <a:endParaRPr lang="en-GB" b="1" dirty="0">
              <a:latin typeface="Calibri" panose="020F0502020204030204" pitchFamily="34" charset="0"/>
            </a:endParaRPr>
          </a:p>
        </p:txBody>
      </p:sp>
      <p:cxnSp>
        <p:nvCxnSpPr>
          <p:cNvPr id="14" name="Straight Arrow Connector 13"/>
          <p:cNvCxnSpPr>
            <a:stCxn id="12" idx="1"/>
            <a:endCxn id="13" idx="3"/>
          </p:cNvCxnSpPr>
          <p:nvPr/>
        </p:nvCxnSpPr>
        <p:spPr>
          <a:xfrm flipH="1">
            <a:off x="2771800" y="3359137"/>
            <a:ext cx="241987" cy="12516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  <a:endCxn id="11" idx="3"/>
          </p:cNvCxnSpPr>
          <p:nvPr/>
        </p:nvCxnSpPr>
        <p:spPr>
          <a:xfrm flipH="1">
            <a:off x="1214414" y="3371653"/>
            <a:ext cx="549274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027956" y="2327726"/>
            <a:ext cx="928694" cy="50006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>
            <a:normAutofit fontScale="85000" lnSpcReduction="20000"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Clinical validity</a:t>
            </a:r>
            <a:endParaRPr lang="en-GB" b="1" dirty="0">
              <a:latin typeface="Calibri" panose="020F0502020204030204" pitchFamily="34" charset="0"/>
            </a:endParaRPr>
          </a:p>
        </p:txBody>
      </p:sp>
      <p:cxnSp>
        <p:nvCxnSpPr>
          <p:cNvPr id="17" name="Elbow Connector 16"/>
          <p:cNvCxnSpPr>
            <a:stCxn id="10" idx="2"/>
            <a:endCxn id="16" idx="1"/>
          </p:cNvCxnSpPr>
          <p:nvPr/>
        </p:nvCxnSpPr>
        <p:spPr>
          <a:xfrm rot="16200000" flipH="1">
            <a:off x="642900" y="2192702"/>
            <a:ext cx="527943" cy="24217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6" idx="3"/>
            <a:endCxn id="13" idx="0"/>
          </p:cNvCxnSpPr>
          <p:nvPr/>
        </p:nvCxnSpPr>
        <p:spPr>
          <a:xfrm>
            <a:off x="1956650" y="2577759"/>
            <a:ext cx="311094" cy="508142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1763688" y="4128928"/>
            <a:ext cx="1008112" cy="57150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600" b="1" dirty="0" err="1" smtClean="0">
                <a:latin typeface="Calibri" panose="020F0502020204030204" pitchFamily="34" charset="0"/>
              </a:rPr>
              <a:t>VoI</a:t>
            </a:r>
            <a:r>
              <a:rPr lang="en-GB" sz="1600" b="1" dirty="0" smtClean="0">
                <a:latin typeface="Calibri" panose="020F0502020204030204" pitchFamily="34" charset="0"/>
              </a:rPr>
              <a:t> analysis</a:t>
            </a:r>
            <a:endParaRPr lang="en-GB" sz="1600" b="1" dirty="0">
              <a:latin typeface="Calibri" panose="020F0502020204030204" pitchFamily="34" charset="0"/>
            </a:endParaRPr>
          </a:p>
        </p:txBody>
      </p:sp>
      <p:cxnSp>
        <p:nvCxnSpPr>
          <p:cNvPr id="20" name="Straight Arrow Connector 19"/>
          <p:cNvCxnSpPr>
            <a:stCxn id="13" idx="2"/>
            <a:endCxn id="19" idx="0"/>
          </p:cNvCxnSpPr>
          <p:nvPr/>
        </p:nvCxnSpPr>
        <p:spPr>
          <a:xfrm>
            <a:off x="2267744" y="3657405"/>
            <a:ext cx="0" cy="4715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430997" y="3073385"/>
            <a:ext cx="1008112" cy="57150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92500" lnSpcReduction="20000"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Economic Model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123509" y="4132677"/>
            <a:ext cx="1076700" cy="57150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600" b="1" dirty="0" smtClean="0">
                <a:latin typeface="Calibri" panose="020F0502020204030204" pitchFamily="34" charset="0"/>
              </a:rPr>
              <a:t>Research design</a:t>
            </a:r>
            <a:endParaRPr lang="en-GB" sz="1600" b="1" dirty="0">
              <a:latin typeface="Calibri" panose="020F0502020204030204" pitchFamily="34" charset="0"/>
            </a:endParaRPr>
          </a:p>
        </p:txBody>
      </p:sp>
      <p:cxnSp>
        <p:nvCxnSpPr>
          <p:cNvPr id="25" name="Straight Arrow Connector 24"/>
          <p:cNvCxnSpPr>
            <a:stCxn id="24" idx="0"/>
            <a:endCxn id="12" idx="2"/>
          </p:cNvCxnSpPr>
          <p:nvPr/>
        </p:nvCxnSpPr>
        <p:spPr>
          <a:xfrm flipV="1">
            <a:off x="3661859" y="3752046"/>
            <a:ext cx="0" cy="38063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3"/>
            <a:endCxn id="24" idx="1"/>
          </p:cNvCxnSpPr>
          <p:nvPr/>
        </p:nvCxnSpPr>
        <p:spPr>
          <a:xfrm>
            <a:off x="2771800" y="4414680"/>
            <a:ext cx="351709" cy="374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6430997" y="4148942"/>
            <a:ext cx="1008112" cy="57150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600" b="1" dirty="0" err="1" smtClean="0">
                <a:latin typeface="Calibri" panose="020F0502020204030204" pitchFamily="34" charset="0"/>
              </a:rPr>
              <a:t>VoI</a:t>
            </a:r>
            <a:r>
              <a:rPr lang="en-GB" sz="1600" b="1" dirty="0" smtClean="0">
                <a:latin typeface="Calibri" panose="020F0502020204030204" pitchFamily="34" charset="0"/>
              </a:rPr>
              <a:t> analysis</a:t>
            </a:r>
            <a:endParaRPr lang="en-GB" sz="1600" b="1" dirty="0">
              <a:latin typeface="Calibri" panose="020F0502020204030204" pitchFamily="34" charset="0"/>
            </a:endParaRPr>
          </a:p>
        </p:txBody>
      </p:sp>
      <p:cxnSp>
        <p:nvCxnSpPr>
          <p:cNvPr id="28" name="Straight Arrow Connector 27"/>
          <p:cNvCxnSpPr>
            <a:stCxn id="21" idx="2"/>
            <a:endCxn id="27" idx="0"/>
          </p:cNvCxnSpPr>
          <p:nvPr/>
        </p:nvCxnSpPr>
        <p:spPr>
          <a:xfrm>
            <a:off x="6935053" y="3644889"/>
            <a:ext cx="0" cy="50405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004048" y="1799782"/>
            <a:ext cx="928694" cy="50006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>
            <a:normAutofit fontScale="85000" lnSpcReduction="20000"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Testing logistics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860032" y="2573319"/>
            <a:ext cx="1224136" cy="50006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>
            <a:normAutofit fontScale="85000" lnSpcReduction="20000"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Patient acceptability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860032" y="3364818"/>
            <a:ext cx="1224136" cy="50006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>
            <a:normAutofit fontScale="85000" lnSpcReduction="20000"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Clinician acceptability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004048" y="4255562"/>
            <a:ext cx="928694" cy="50006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>
            <a:normAutofit fontScale="85000" lnSpcReduction="20000"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Test selection</a:t>
            </a:r>
            <a:endParaRPr lang="en-GB" b="1" dirty="0">
              <a:latin typeface="Calibri" panose="020F0502020204030204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4309931" y="2049815"/>
            <a:ext cx="694117" cy="130932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1"/>
            <a:endCxn id="12" idx="3"/>
          </p:cNvCxnSpPr>
          <p:nvPr/>
        </p:nvCxnSpPr>
        <p:spPr>
          <a:xfrm flipH="1">
            <a:off x="4309931" y="2823352"/>
            <a:ext cx="550101" cy="535785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1" idx="1"/>
            <a:endCxn id="12" idx="3"/>
          </p:cNvCxnSpPr>
          <p:nvPr/>
        </p:nvCxnSpPr>
        <p:spPr>
          <a:xfrm flipH="1" flipV="1">
            <a:off x="4309931" y="3359137"/>
            <a:ext cx="550101" cy="255714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2" idx="1"/>
            <a:endCxn id="12" idx="3"/>
          </p:cNvCxnSpPr>
          <p:nvPr/>
        </p:nvCxnSpPr>
        <p:spPr>
          <a:xfrm flipH="1" flipV="1">
            <a:off x="4309931" y="3359137"/>
            <a:ext cx="694117" cy="114645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1" idx="1"/>
            <a:endCxn id="32" idx="3"/>
          </p:cNvCxnSpPr>
          <p:nvPr/>
        </p:nvCxnSpPr>
        <p:spPr>
          <a:xfrm flipH="1" flipV="1">
            <a:off x="5932742" y="2049815"/>
            <a:ext cx="498255" cy="130932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1" idx="1"/>
            <a:endCxn id="33" idx="3"/>
          </p:cNvCxnSpPr>
          <p:nvPr/>
        </p:nvCxnSpPr>
        <p:spPr>
          <a:xfrm flipH="1" flipV="1">
            <a:off x="6084168" y="2823352"/>
            <a:ext cx="346829" cy="535785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1" idx="1"/>
            <a:endCxn id="41" idx="3"/>
          </p:cNvCxnSpPr>
          <p:nvPr/>
        </p:nvCxnSpPr>
        <p:spPr>
          <a:xfrm flipH="1">
            <a:off x="6084168" y="3359137"/>
            <a:ext cx="346829" cy="255714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1" idx="1"/>
            <a:endCxn id="42" idx="3"/>
          </p:cNvCxnSpPr>
          <p:nvPr/>
        </p:nvCxnSpPr>
        <p:spPr>
          <a:xfrm flipH="1">
            <a:off x="5932742" y="3359137"/>
            <a:ext cx="498255" cy="114645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329364" y="5825813"/>
            <a:ext cx="1247159" cy="400110"/>
          </a:xfrm>
          <a:prstGeom prst="rect">
            <a:avLst/>
          </a:prstGeom>
          <a:solidFill>
            <a:srgbClr val="5BBF2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STOP/GO</a:t>
            </a:r>
            <a:endParaRPr lang="en-GB" sz="2000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3013787" y="5137040"/>
            <a:ext cx="0" cy="5760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48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" y="188640"/>
            <a:ext cx="8229600" cy="1143000"/>
          </a:xfrm>
        </p:spPr>
        <p:txBody>
          <a:bodyPr/>
          <a:lstStyle/>
          <a:p>
            <a:r>
              <a:rPr lang="en-GB" dirty="0"/>
              <a:t>Optima Prelim: Feasibility Study</a:t>
            </a:r>
          </a:p>
        </p:txBody>
      </p:sp>
      <p:sp>
        <p:nvSpPr>
          <p:cNvPr id="55" name="Text Placeholder 1"/>
          <p:cNvSpPr txBox="1">
            <a:spLocks/>
          </p:cNvSpPr>
          <p:nvPr/>
        </p:nvSpPr>
        <p:spPr>
          <a:xfrm>
            <a:off x="339725" y="1626195"/>
            <a:ext cx="8264723" cy="468312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-457200">
              <a:buFont typeface="+mj-lt"/>
              <a:buAutoNum type="arabicPeriod"/>
            </a:pPr>
            <a:r>
              <a:rPr lang="en-GB" kern="0" dirty="0" smtClean="0"/>
              <a:t>Establish acceptability of randomisation</a:t>
            </a:r>
          </a:p>
          <a:p>
            <a:pPr marL="457200" lvl="1" indent="-457200">
              <a:buFont typeface="+mj-lt"/>
              <a:buAutoNum type="arabicPeriod"/>
            </a:pPr>
            <a:endParaRPr lang="en-GB" kern="0" dirty="0" smtClean="0"/>
          </a:p>
          <a:p>
            <a:pPr marL="457200" lvl="1" indent="-457200">
              <a:buFont typeface="+mj-lt"/>
              <a:buAutoNum type="arabicPeriod"/>
            </a:pPr>
            <a:r>
              <a:rPr lang="en-GB" kern="0" dirty="0" smtClean="0"/>
              <a:t>Evaluate the comparative performance of multi-parameter tests</a:t>
            </a:r>
          </a:p>
          <a:p>
            <a:pPr marL="457200" lvl="1" indent="-457200">
              <a:buFont typeface="+mj-lt"/>
              <a:buAutoNum type="arabicPeriod"/>
            </a:pPr>
            <a:endParaRPr lang="en-GB" kern="0" dirty="0" smtClean="0"/>
          </a:p>
          <a:p>
            <a:pPr marL="457200" lvl="1" indent="-457200">
              <a:buFont typeface="+mj-lt"/>
              <a:buAutoNum type="arabicPeriod"/>
            </a:pPr>
            <a:r>
              <a:rPr lang="en-GB" kern="0" dirty="0" smtClean="0"/>
              <a:t>Provide UK data on % high- versus low-risk recurrence</a:t>
            </a:r>
          </a:p>
          <a:p>
            <a:pPr marL="457200" lvl="1" indent="-457200">
              <a:buFont typeface="+mj-lt"/>
              <a:buAutoNum type="arabicPeriod"/>
            </a:pPr>
            <a:endParaRPr lang="en-GB" kern="0" dirty="0" smtClean="0"/>
          </a:p>
          <a:p>
            <a:pPr marL="457200" lvl="1" indent="-457200">
              <a:buFont typeface="+mj-lt"/>
              <a:buAutoNum type="arabicPeriod"/>
            </a:pPr>
            <a:r>
              <a:rPr lang="en-GB" kern="0" dirty="0" smtClean="0"/>
              <a:t>Cost and </a:t>
            </a:r>
            <a:r>
              <a:rPr lang="en-GB" kern="0" dirty="0" err="1" smtClean="0"/>
              <a:t>QoL</a:t>
            </a:r>
            <a:r>
              <a:rPr lang="en-GB" kern="0" dirty="0" smtClean="0"/>
              <a:t> for chemo versus no chemo comparison</a:t>
            </a:r>
          </a:p>
          <a:p>
            <a:pPr marL="457200" lvl="1" indent="-457200">
              <a:buFont typeface="+mj-lt"/>
              <a:buAutoNum type="arabicPeriod"/>
            </a:pPr>
            <a:endParaRPr lang="en-GB" kern="0" dirty="0" smtClean="0"/>
          </a:p>
          <a:p>
            <a:pPr marL="457200" lvl="1" indent="-457200">
              <a:buFont typeface="+mj-lt"/>
              <a:buAutoNum type="arabicPeriod"/>
            </a:pPr>
            <a:r>
              <a:rPr lang="en-GB" kern="0" dirty="0" smtClean="0"/>
              <a:t>Real world data on costs of cancer recurrence</a:t>
            </a:r>
          </a:p>
          <a:p>
            <a:pPr marL="457200" lvl="1" indent="-457200">
              <a:buFont typeface="+mj-lt"/>
              <a:buAutoNum type="arabicPeriod"/>
            </a:pPr>
            <a:endParaRPr lang="en-GB" kern="0" dirty="0" smtClean="0"/>
          </a:p>
          <a:p>
            <a:pPr marL="457200" lvl="1" indent="0">
              <a:buNone/>
            </a:pPr>
            <a:r>
              <a:rPr lang="en-GB" kern="0" dirty="0" smtClean="0">
                <a:sym typeface="Wingdings" panose="05000000000000000000" pitchFamily="2" charset="2"/>
              </a:rPr>
              <a:t>  </a:t>
            </a:r>
            <a:r>
              <a:rPr lang="en-GB" kern="0" dirty="0" smtClean="0"/>
              <a:t>Facilitate Value of Information Analysis to help decide whether RCT appropriate </a:t>
            </a:r>
          </a:p>
          <a:p>
            <a:pPr marL="1600200" lvl="2" indent="-457200"/>
            <a:endParaRPr lang="en-GB" kern="0" dirty="0" smtClean="0"/>
          </a:p>
          <a:p>
            <a:pPr marL="1600200" lvl="2" indent="-457200"/>
            <a:endParaRPr lang="en-GB" kern="0" dirty="0" smtClean="0"/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2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83806"/>
            <a:ext cx="8229600" cy="1143000"/>
          </a:xfrm>
        </p:spPr>
        <p:txBody>
          <a:bodyPr/>
          <a:lstStyle/>
          <a:p>
            <a:r>
              <a:rPr lang="en-GB" dirty="0" smtClean="0"/>
              <a:t>Value of Information Analysis</a:t>
            </a:r>
            <a:endParaRPr lang="en-GB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/>
          </p:nvPr>
        </p:nvGraphicFramePr>
        <p:xfrm>
          <a:off x="264605" y="1426806"/>
          <a:ext cx="8568952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3957" y="6021288"/>
            <a:ext cx="800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EVPPI for 5 year recurrence-free survival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04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94578"/>
            <a:ext cx="8229600" cy="1143000"/>
          </a:xfrm>
        </p:spPr>
        <p:txBody>
          <a:bodyPr/>
          <a:lstStyle/>
          <a:p>
            <a:r>
              <a:rPr lang="en-GB" dirty="0" smtClean="0"/>
              <a:t>Evaluation Pipeline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321439" y="1549750"/>
            <a:ext cx="928694" cy="50006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>
            <a:normAutofit fontScale="85000" lnSpcReduction="20000"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Analytical validity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7158" y="3085901"/>
            <a:ext cx="857256" cy="57150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Evidence synthesis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13787" y="2966228"/>
            <a:ext cx="1296144" cy="78581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>
            <a:normAutofit fontScale="92500" lnSpcReduction="20000"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Randomised feasibility study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63688" y="3085901"/>
            <a:ext cx="1008112" cy="57150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92500" lnSpcReduction="20000"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Economic Model</a:t>
            </a:r>
            <a:endParaRPr lang="en-GB" b="1" dirty="0">
              <a:latin typeface="Calibri" panose="020F0502020204030204" pitchFamily="34" charset="0"/>
            </a:endParaRPr>
          </a:p>
        </p:txBody>
      </p:sp>
      <p:cxnSp>
        <p:nvCxnSpPr>
          <p:cNvPr id="14" name="Straight Arrow Connector 13"/>
          <p:cNvCxnSpPr>
            <a:stCxn id="12" idx="1"/>
            <a:endCxn id="13" idx="3"/>
          </p:cNvCxnSpPr>
          <p:nvPr/>
        </p:nvCxnSpPr>
        <p:spPr>
          <a:xfrm flipH="1">
            <a:off x="2771800" y="3359137"/>
            <a:ext cx="241987" cy="12516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  <a:endCxn id="11" idx="3"/>
          </p:cNvCxnSpPr>
          <p:nvPr/>
        </p:nvCxnSpPr>
        <p:spPr>
          <a:xfrm flipH="1">
            <a:off x="1214414" y="3371653"/>
            <a:ext cx="549274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027956" y="2327726"/>
            <a:ext cx="928694" cy="50006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>
            <a:normAutofit fontScale="85000" lnSpcReduction="20000"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Clinical validity</a:t>
            </a:r>
            <a:endParaRPr lang="en-GB" b="1" dirty="0">
              <a:latin typeface="Calibri" panose="020F0502020204030204" pitchFamily="34" charset="0"/>
            </a:endParaRPr>
          </a:p>
        </p:txBody>
      </p:sp>
      <p:cxnSp>
        <p:nvCxnSpPr>
          <p:cNvPr id="17" name="Elbow Connector 16"/>
          <p:cNvCxnSpPr>
            <a:stCxn id="10" idx="2"/>
            <a:endCxn id="16" idx="1"/>
          </p:cNvCxnSpPr>
          <p:nvPr/>
        </p:nvCxnSpPr>
        <p:spPr>
          <a:xfrm rot="16200000" flipH="1">
            <a:off x="642900" y="2192702"/>
            <a:ext cx="527943" cy="24217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6" idx="3"/>
            <a:endCxn id="13" idx="0"/>
          </p:cNvCxnSpPr>
          <p:nvPr/>
        </p:nvCxnSpPr>
        <p:spPr>
          <a:xfrm>
            <a:off x="1956650" y="2577759"/>
            <a:ext cx="311094" cy="508142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1763688" y="4128928"/>
            <a:ext cx="1008112" cy="57150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600" b="1" dirty="0" err="1" smtClean="0">
                <a:latin typeface="Calibri" panose="020F0502020204030204" pitchFamily="34" charset="0"/>
              </a:rPr>
              <a:t>VoI</a:t>
            </a:r>
            <a:r>
              <a:rPr lang="en-GB" sz="1600" b="1" dirty="0" smtClean="0">
                <a:latin typeface="Calibri" panose="020F0502020204030204" pitchFamily="34" charset="0"/>
              </a:rPr>
              <a:t> analysis</a:t>
            </a:r>
            <a:endParaRPr lang="en-GB" sz="1600" b="1" dirty="0">
              <a:latin typeface="Calibri" panose="020F0502020204030204" pitchFamily="34" charset="0"/>
            </a:endParaRPr>
          </a:p>
        </p:txBody>
      </p:sp>
      <p:cxnSp>
        <p:nvCxnSpPr>
          <p:cNvPr id="20" name="Straight Arrow Connector 19"/>
          <p:cNvCxnSpPr>
            <a:stCxn id="13" idx="2"/>
            <a:endCxn id="19" idx="0"/>
          </p:cNvCxnSpPr>
          <p:nvPr/>
        </p:nvCxnSpPr>
        <p:spPr>
          <a:xfrm>
            <a:off x="2267744" y="3657405"/>
            <a:ext cx="0" cy="4715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430997" y="3073385"/>
            <a:ext cx="1008112" cy="57150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92500" lnSpcReduction="20000"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Economic Model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123509" y="4132677"/>
            <a:ext cx="1076700" cy="57150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600" b="1" dirty="0" smtClean="0">
                <a:latin typeface="Calibri" panose="020F0502020204030204" pitchFamily="34" charset="0"/>
              </a:rPr>
              <a:t>Research design</a:t>
            </a:r>
            <a:endParaRPr lang="en-GB" sz="1600" b="1" dirty="0">
              <a:latin typeface="Calibri" panose="020F0502020204030204" pitchFamily="34" charset="0"/>
            </a:endParaRPr>
          </a:p>
        </p:txBody>
      </p:sp>
      <p:cxnSp>
        <p:nvCxnSpPr>
          <p:cNvPr id="25" name="Straight Arrow Connector 24"/>
          <p:cNvCxnSpPr>
            <a:stCxn id="24" idx="0"/>
            <a:endCxn id="12" idx="2"/>
          </p:cNvCxnSpPr>
          <p:nvPr/>
        </p:nvCxnSpPr>
        <p:spPr>
          <a:xfrm flipV="1">
            <a:off x="3661859" y="3752046"/>
            <a:ext cx="0" cy="38063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3"/>
            <a:endCxn id="24" idx="1"/>
          </p:cNvCxnSpPr>
          <p:nvPr/>
        </p:nvCxnSpPr>
        <p:spPr>
          <a:xfrm>
            <a:off x="2771800" y="4414680"/>
            <a:ext cx="351709" cy="374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6430997" y="4148942"/>
            <a:ext cx="1008112" cy="57150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600" b="1" dirty="0" err="1" smtClean="0">
                <a:latin typeface="Calibri" panose="020F0502020204030204" pitchFamily="34" charset="0"/>
              </a:rPr>
              <a:t>VoI</a:t>
            </a:r>
            <a:r>
              <a:rPr lang="en-GB" sz="1600" b="1" dirty="0" smtClean="0">
                <a:latin typeface="Calibri" panose="020F0502020204030204" pitchFamily="34" charset="0"/>
              </a:rPr>
              <a:t> analysis</a:t>
            </a:r>
            <a:endParaRPr lang="en-GB" sz="1600" b="1" dirty="0">
              <a:latin typeface="Calibri" panose="020F0502020204030204" pitchFamily="34" charset="0"/>
            </a:endParaRPr>
          </a:p>
        </p:txBody>
      </p:sp>
      <p:cxnSp>
        <p:nvCxnSpPr>
          <p:cNvPr id="28" name="Straight Arrow Connector 27"/>
          <p:cNvCxnSpPr>
            <a:stCxn id="21" idx="2"/>
            <a:endCxn id="27" idx="0"/>
          </p:cNvCxnSpPr>
          <p:nvPr/>
        </p:nvCxnSpPr>
        <p:spPr>
          <a:xfrm>
            <a:off x="6935053" y="3644889"/>
            <a:ext cx="0" cy="50405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004048" y="1799782"/>
            <a:ext cx="928694" cy="50006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>
            <a:normAutofit fontScale="85000" lnSpcReduction="20000"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Testing logistics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860032" y="2573319"/>
            <a:ext cx="1224136" cy="50006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>
            <a:normAutofit fontScale="85000" lnSpcReduction="20000"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Patient acceptability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860032" y="3364818"/>
            <a:ext cx="1224136" cy="50006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>
            <a:normAutofit fontScale="85000" lnSpcReduction="20000"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Clinician acceptability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004048" y="4255562"/>
            <a:ext cx="928694" cy="50006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>
            <a:normAutofit fontScale="85000" lnSpcReduction="20000"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Test selection</a:t>
            </a:r>
            <a:endParaRPr lang="en-GB" b="1" dirty="0">
              <a:latin typeface="Calibri" panose="020F0502020204030204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4309931" y="2049815"/>
            <a:ext cx="694117" cy="130932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1"/>
            <a:endCxn id="12" idx="3"/>
          </p:cNvCxnSpPr>
          <p:nvPr/>
        </p:nvCxnSpPr>
        <p:spPr>
          <a:xfrm flipH="1">
            <a:off x="4309931" y="2823352"/>
            <a:ext cx="550101" cy="535785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1" idx="1"/>
            <a:endCxn id="12" idx="3"/>
          </p:cNvCxnSpPr>
          <p:nvPr/>
        </p:nvCxnSpPr>
        <p:spPr>
          <a:xfrm flipH="1" flipV="1">
            <a:off x="4309931" y="3359137"/>
            <a:ext cx="550101" cy="255714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2" idx="1"/>
            <a:endCxn id="12" idx="3"/>
          </p:cNvCxnSpPr>
          <p:nvPr/>
        </p:nvCxnSpPr>
        <p:spPr>
          <a:xfrm flipH="1" flipV="1">
            <a:off x="4309931" y="3359137"/>
            <a:ext cx="694117" cy="114645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1" idx="1"/>
            <a:endCxn id="32" idx="3"/>
          </p:cNvCxnSpPr>
          <p:nvPr/>
        </p:nvCxnSpPr>
        <p:spPr>
          <a:xfrm flipH="1" flipV="1">
            <a:off x="5932742" y="2049815"/>
            <a:ext cx="498255" cy="130932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1" idx="1"/>
            <a:endCxn id="33" idx="3"/>
          </p:cNvCxnSpPr>
          <p:nvPr/>
        </p:nvCxnSpPr>
        <p:spPr>
          <a:xfrm flipH="1" flipV="1">
            <a:off x="6084168" y="2823352"/>
            <a:ext cx="346829" cy="535785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1" idx="1"/>
            <a:endCxn id="41" idx="3"/>
          </p:cNvCxnSpPr>
          <p:nvPr/>
        </p:nvCxnSpPr>
        <p:spPr>
          <a:xfrm flipH="1">
            <a:off x="6084168" y="3359137"/>
            <a:ext cx="346829" cy="255714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1" idx="1"/>
            <a:endCxn id="42" idx="3"/>
          </p:cNvCxnSpPr>
          <p:nvPr/>
        </p:nvCxnSpPr>
        <p:spPr>
          <a:xfrm flipH="1">
            <a:off x="5932742" y="3359137"/>
            <a:ext cx="498255" cy="114645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329364" y="5825813"/>
            <a:ext cx="1247159" cy="400110"/>
          </a:xfrm>
          <a:prstGeom prst="rect">
            <a:avLst/>
          </a:prstGeom>
          <a:solidFill>
            <a:srgbClr val="5BBF2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STOP/GO</a:t>
            </a:r>
            <a:endParaRPr lang="en-GB" sz="2000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3013787" y="5137040"/>
            <a:ext cx="0" cy="5760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815529" y="5837202"/>
            <a:ext cx="1247159" cy="400110"/>
          </a:xfrm>
          <a:prstGeom prst="rect">
            <a:avLst/>
          </a:prstGeom>
          <a:solidFill>
            <a:srgbClr val="5BBF2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STOP/GO</a:t>
            </a:r>
            <a:endParaRPr lang="en-GB" sz="2000" b="1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7499952" y="5148429"/>
            <a:ext cx="0" cy="5760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98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94578"/>
            <a:ext cx="8229600" cy="1143000"/>
          </a:xfrm>
        </p:spPr>
        <p:txBody>
          <a:bodyPr/>
          <a:lstStyle/>
          <a:p>
            <a:r>
              <a:rPr lang="en-GB" dirty="0" smtClean="0"/>
              <a:t>Evaluation Pipeline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321439" y="1549750"/>
            <a:ext cx="928694" cy="50006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>
            <a:normAutofit fontScale="85000" lnSpcReduction="20000"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Analytical validity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7158" y="3085901"/>
            <a:ext cx="857256" cy="57150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Evidence synthesis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13787" y="2966228"/>
            <a:ext cx="1296144" cy="78581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>
            <a:normAutofit fontScale="92500" lnSpcReduction="20000"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Randomised feasibility study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63688" y="3085901"/>
            <a:ext cx="1008112" cy="57150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92500" lnSpcReduction="20000"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Economic Model</a:t>
            </a:r>
            <a:endParaRPr lang="en-GB" b="1" dirty="0">
              <a:latin typeface="Calibri" panose="020F0502020204030204" pitchFamily="34" charset="0"/>
            </a:endParaRPr>
          </a:p>
        </p:txBody>
      </p:sp>
      <p:cxnSp>
        <p:nvCxnSpPr>
          <p:cNvPr id="14" name="Straight Arrow Connector 13"/>
          <p:cNvCxnSpPr>
            <a:stCxn id="12" idx="1"/>
            <a:endCxn id="13" idx="3"/>
          </p:cNvCxnSpPr>
          <p:nvPr/>
        </p:nvCxnSpPr>
        <p:spPr>
          <a:xfrm flipH="1">
            <a:off x="2771800" y="3359137"/>
            <a:ext cx="241987" cy="12516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  <a:endCxn id="11" idx="3"/>
          </p:cNvCxnSpPr>
          <p:nvPr/>
        </p:nvCxnSpPr>
        <p:spPr>
          <a:xfrm flipH="1">
            <a:off x="1214414" y="3371653"/>
            <a:ext cx="549274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027956" y="2327726"/>
            <a:ext cx="928694" cy="50006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>
            <a:normAutofit fontScale="85000" lnSpcReduction="20000"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Clinical validity</a:t>
            </a:r>
            <a:endParaRPr lang="en-GB" b="1" dirty="0">
              <a:latin typeface="Calibri" panose="020F0502020204030204" pitchFamily="34" charset="0"/>
            </a:endParaRPr>
          </a:p>
        </p:txBody>
      </p:sp>
      <p:cxnSp>
        <p:nvCxnSpPr>
          <p:cNvPr id="17" name="Elbow Connector 16"/>
          <p:cNvCxnSpPr>
            <a:stCxn id="10" idx="2"/>
            <a:endCxn id="16" idx="1"/>
          </p:cNvCxnSpPr>
          <p:nvPr/>
        </p:nvCxnSpPr>
        <p:spPr>
          <a:xfrm rot="16200000" flipH="1">
            <a:off x="642900" y="2192702"/>
            <a:ext cx="527943" cy="24217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6" idx="3"/>
            <a:endCxn id="13" idx="0"/>
          </p:cNvCxnSpPr>
          <p:nvPr/>
        </p:nvCxnSpPr>
        <p:spPr>
          <a:xfrm>
            <a:off x="1956650" y="2577759"/>
            <a:ext cx="311094" cy="508142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1763688" y="4128928"/>
            <a:ext cx="1008112" cy="57150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600" b="1" dirty="0" err="1" smtClean="0">
                <a:latin typeface="Calibri" panose="020F0502020204030204" pitchFamily="34" charset="0"/>
              </a:rPr>
              <a:t>VoI</a:t>
            </a:r>
            <a:r>
              <a:rPr lang="en-GB" sz="1600" b="1" dirty="0" smtClean="0">
                <a:latin typeface="Calibri" panose="020F0502020204030204" pitchFamily="34" charset="0"/>
              </a:rPr>
              <a:t> analysis</a:t>
            </a:r>
            <a:endParaRPr lang="en-GB" sz="1600" b="1" dirty="0">
              <a:latin typeface="Calibri" panose="020F0502020204030204" pitchFamily="34" charset="0"/>
            </a:endParaRPr>
          </a:p>
        </p:txBody>
      </p:sp>
      <p:cxnSp>
        <p:nvCxnSpPr>
          <p:cNvPr id="20" name="Straight Arrow Connector 19"/>
          <p:cNvCxnSpPr>
            <a:stCxn id="13" idx="2"/>
            <a:endCxn id="19" idx="0"/>
          </p:cNvCxnSpPr>
          <p:nvPr/>
        </p:nvCxnSpPr>
        <p:spPr>
          <a:xfrm>
            <a:off x="2267744" y="3657405"/>
            <a:ext cx="0" cy="4715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430997" y="3073385"/>
            <a:ext cx="1008112" cy="57150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92500" lnSpcReduction="20000"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Economic Model</a:t>
            </a:r>
            <a:endParaRPr lang="en-GB" b="1" dirty="0">
              <a:latin typeface="Calibri" panose="020F0502020204030204" pitchFamily="34" charset="0"/>
            </a:endParaRPr>
          </a:p>
        </p:txBody>
      </p:sp>
      <p:cxnSp>
        <p:nvCxnSpPr>
          <p:cNvPr id="22" name="Straight Arrow Connector 21"/>
          <p:cNvCxnSpPr>
            <a:stCxn id="23" idx="1"/>
            <a:endCxn id="21" idx="3"/>
          </p:cNvCxnSpPr>
          <p:nvPr/>
        </p:nvCxnSpPr>
        <p:spPr>
          <a:xfrm flipH="1" flipV="1">
            <a:off x="7439109" y="3359137"/>
            <a:ext cx="216024" cy="5681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7655133" y="2971909"/>
            <a:ext cx="1296144" cy="78581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Full RCT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123509" y="4132677"/>
            <a:ext cx="1076700" cy="57150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600" b="1" dirty="0" smtClean="0">
                <a:latin typeface="Calibri" panose="020F0502020204030204" pitchFamily="34" charset="0"/>
              </a:rPr>
              <a:t>Research design</a:t>
            </a:r>
            <a:endParaRPr lang="en-GB" sz="1600" b="1" dirty="0">
              <a:latin typeface="Calibri" panose="020F0502020204030204" pitchFamily="34" charset="0"/>
            </a:endParaRPr>
          </a:p>
        </p:txBody>
      </p:sp>
      <p:cxnSp>
        <p:nvCxnSpPr>
          <p:cNvPr id="25" name="Straight Arrow Connector 24"/>
          <p:cNvCxnSpPr>
            <a:stCxn id="24" idx="0"/>
            <a:endCxn id="12" idx="2"/>
          </p:cNvCxnSpPr>
          <p:nvPr/>
        </p:nvCxnSpPr>
        <p:spPr>
          <a:xfrm flipV="1">
            <a:off x="3661859" y="3752046"/>
            <a:ext cx="0" cy="38063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3"/>
            <a:endCxn id="24" idx="1"/>
          </p:cNvCxnSpPr>
          <p:nvPr/>
        </p:nvCxnSpPr>
        <p:spPr>
          <a:xfrm>
            <a:off x="2771800" y="4414680"/>
            <a:ext cx="351709" cy="374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6430997" y="4148942"/>
            <a:ext cx="1008112" cy="57150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600" b="1" dirty="0" err="1" smtClean="0">
                <a:latin typeface="Calibri" panose="020F0502020204030204" pitchFamily="34" charset="0"/>
              </a:rPr>
              <a:t>VoI</a:t>
            </a:r>
            <a:r>
              <a:rPr lang="en-GB" sz="1600" b="1" dirty="0" smtClean="0">
                <a:latin typeface="Calibri" panose="020F0502020204030204" pitchFamily="34" charset="0"/>
              </a:rPr>
              <a:t> analysis</a:t>
            </a:r>
            <a:endParaRPr lang="en-GB" sz="1600" b="1" dirty="0">
              <a:latin typeface="Calibri" panose="020F0502020204030204" pitchFamily="34" charset="0"/>
            </a:endParaRPr>
          </a:p>
        </p:txBody>
      </p:sp>
      <p:cxnSp>
        <p:nvCxnSpPr>
          <p:cNvPr id="28" name="Straight Arrow Connector 27"/>
          <p:cNvCxnSpPr>
            <a:stCxn id="21" idx="2"/>
            <a:endCxn id="27" idx="0"/>
          </p:cNvCxnSpPr>
          <p:nvPr/>
        </p:nvCxnSpPr>
        <p:spPr>
          <a:xfrm>
            <a:off x="6935053" y="3644889"/>
            <a:ext cx="0" cy="50405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7764855" y="4165207"/>
            <a:ext cx="1076700" cy="57150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600" b="1" dirty="0" smtClean="0">
                <a:latin typeface="Calibri" panose="020F0502020204030204" pitchFamily="34" charset="0"/>
              </a:rPr>
              <a:t>Research design</a:t>
            </a:r>
            <a:endParaRPr lang="en-GB" sz="1600" b="1" dirty="0">
              <a:latin typeface="Calibri" panose="020F0502020204030204" pitchFamily="34" charset="0"/>
            </a:endParaRPr>
          </a:p>
        </p:txBody>
      </p:sp>
      <p:cxnSp>
        <p:nvCxnSpPr>
          <p:cNvPr id="30" name="Straight Arrow Connector 29"/>
          <p:cNvCxnSpPr>
            <a:stCxn id="29" idx="0"/>
            <a:endCxn id="23" idx="2"/>
          </p:cNvCxnSpPr>
          <p:nvPr/>
        </p:nvCxnSpPr>
        <p:spPr>
          <a:xfrm flipV="1">
            <a:off x="8303205" y="3757727"/>
            <a:ext cx="0" cy="4074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7" idx="3"/>
            <a:endCxn id="29" idx="1"/>
          </p:cNvCxnSpPr>
          <p:nvPr/>
        </p:nvCxnSpPr>
        <p:spPr>
          <a:xfrm>
            <a:off x="7439109" y="4434694"/>
            <a:ext cx="325746" cy="1626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004048" y="1799782"/>
            <a:ext cx="928694" cy="50006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>
            <a:normAutofit fontScale="85000" lnSpcReduction="20000"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Testing logistics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860032" y="2573319"/>
            <a:ext cx="1224136" cy="50006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>
            <a:normAutofit fontScale="85000" lnSpcReduction="20000"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Patient acceptability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860032" y="3364818"/>
            <a:ext cx="1224136" cy="50006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>
            <a:normAutofit fontScale="85000" lnSpcReduction="20000"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Clinician acceptability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004048" y="4255562"/>
            <a:ext cx="928694" cy="50006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>
            <a:normAutofit fontScale="85000" lnSpcReduction="20000"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Test selection</a:t>
            </a:r>
            <a:endParaRPr lang="en-GB" b="1" dirty="0">
              <a:latin typeface="Calibri" panose="020F0502020204030204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4309931" y="2049815"/>
            <a:ext cx="694117" cy="130932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1"/>
            <a:endCxn id="12" idx="3"/>
          </p:cNvCxnSpPr>
          <p:nvPr/>
        </p:nvCxnSpPr>
        <p:spPr>
          <a:xfrm flipH="1">
            <a:off x="4309931" y="2823352"/>
            <a:ext cx="550101" cy="535785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1" idx="1"/>
            <a:endCxn id="12" idx="3"/>
          </p:cNvCxnSpPr>
          <p:nvPr/>
        </p:nvCxnSpPr>
        <p:spPr>
          <a:xfrm flipH="1" flipV="1">
            <a:off x="4309931" y="3359137"/>
            <a:ext cx="550101" cy="255714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2" idx="1"/>
            <a:endCxn id="12" idx="3"/>
          </p:cNvCxnSpPr>
          <p:nvPr/>
        </p:nvCxnSpPr>
        <p:spPr>
          <a:xfrm flipH="1" flipV="1">
            <a:off x="4309931" y="3359137"/>
            <a:ext cx="694117" cy="114645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1" idx="1"/>
            <a:endCxn id="32" idx="3"/>
          </p:cNvCxnSpPr>
          <p:nvPr/>
        </p:nvCxnSpPr>
        <p:spPr>
          <a:xfrm flipH="1" flipV="1">
            <a:off x="5932742" y="2049815"/>
            <a:ext cx="498255" cy="130932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1" idx="1"/>
            <a:endCxn id="33" idx="3"/>
          </p:cNvCxnSpPr>
          <p:nvPr/>
        </p:nvCxnSpPr>
        <p:spPr>
          <a:xfrm flipH="1" flipV="1">
            <a:off x="6084168" y="2823352"/>
            <a:ext cx="346829" cy="535785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1" idx="1"/>
            <a:endCxn id="41" idx="3"/>
          </p:cNvCxnSpPr>
          <p:nvPr/>
        </p:nvCxnSpPr>
        <p:spPr>
          <a:xfrm flipH="1">
            <a:off x="6084168" y="3359137"/>
            <a:ext cx="346829" cy="255714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1" idx="1"/>
            <a:endCxn id="42" idx="3"/>
          </p:cNvCxnSpPr>
          <p:nvPr/>
        </p:nvCxnSpPr>
        <p:spPr>
          <a:xfrm flipH="1">
            <a:off x="5932742" y="3359137"/>
            <a:ext cx="498255" cy="114645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329364" y="5825813"/>
            <a:ext cx="1247159" cy="400110"/>
          </a:xfrm>
          <a:prstGeom prst="rect">
            <a:avLst/>
          </a:prstGeom>
          <a:solidFill>
            <a:srgbClr val="5BBF2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STOP/GO</a:t>
            </a:r>
            <a:endParaRPr lang="en-GB" sz="2000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3013787" y="5137040"/>
            <a:ext cx="0" cy="5760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815529" y="5837202"/>
            <a:ext cx="1247159" cy="400110"/>
          </a:xfrm>
          <a:prstGeom prst="rect">
            <a:avLst/>
          </a:prstGeom>
          <a:solidFill>
            <a:srgbClr val="5BBF2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STOP/GO</a:t>
            </a:r>
            <a:endParaRPr lang="en-GB" sz="2000" b="1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7499952" y="5148429"/>
            <a:ext cx="0" cy="5760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82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4283968" cy="45891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480" y="1600200"/>
            <a:ext cx="4223320" cy="4525963"/>
          </a:xfrm>
        </p:spPr>
        <p:txBody>
          <a:bodyPr/>
          <a:lstStyle/>
          <a:p>
            <a:r>
              <a:rPr lang="en-GB" kern="1200" dirty="0">
                <a:latin typeface="Arial" charset="0"/>
              </a:rPr>
              <a:t>A 200-patient extension phase was built into the design of OPTIMA prelim to allow a smooth </a:t>
            </a:r>
            <a:r>
              <a:rPr lang="en-GB" kern="1200" dirty="0" smtClean="0">
                <a:latin typeface="Arial" charset="0"/>
              </a:rPr>
              <a:t>roll over</a:t>
            </a:r>
          </a:p>
          <a:p>
            <a:endParaRPr lang="en-GB" kern="1200" dirty="0">
              <a:latin typeface="Arial" charset="0"/>
            </a:endParaRPr>
          </a:p>
          <a:p>
            <a:r>
              <a:rPr lang="en-GB" kern="1200" dirty="0" smtClean="0">
                <a:latin typeface="Arial" charset="0"/>
              </a:rPr>
              <a:t>Cost and QALY primary outcomes in the trial</a:t>
            </a:r>
          </a:p>
          <a:p>
            <a:pPr marL="0" indent="0">
              <a:buNone/>
            </a:pPr>
            <a:endParaRPr lang="en-GB" kern="1200" dirty="0">
              <a:latin typeface="Arial" charset="0"/>
            </a:endParaRPr>
          </a:p>
          <a:p>
            <a:r>
              <a:rPr lang="en-GB" kern="1200" dirty="0" smtClean="0">
                <a:latin typeface="Arial" charset="0"/>
              </a:rPr>
              <a:t>Main part of the trial underway</a:t>
            </a:r>
          </a:p>
          <a:p>
            <a:pPr lvl="1"/>
            <a:r>
              <a:rPr lang="en-GB" kern="1200" dirty="0" smtClean="0">
                <a:latin typeface="Arial" charset="0"/>
              </a:rPr>
              <a:t>1927 patients recruited to date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OPTIMA Trial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5541387"/>
            <a:ext cx="46805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Funding acknowledgement: Optima Prelim (10/34/01) and OPTIMA (10/34/501) are both funded by NIHR HTA. </a:t>
            </a:r>
          </a:p>
          <a:p>
            <a:pPr algn="r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7046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32" y="274638"/>
            <a:ext cx="8229600" cy="1143000"/>
          </a:xfrm>
        </p:spPr>
        <p:txBody>
          <a:bodyPr/>
          <a:lstStyle/>
          <a:p>
            <a:r>
              <a:rPr lang="en-GB" dirty="0" smtClean="0"/>
              <a:t>In Vitro Diagnostic MICs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95288" y="4256088"/>
            <a:ext cx="8353425" cy="3095625"/>
          </a:xfrm>
        </p:spPr>
        <p:txBody>
          <a:bodyPr/>
          <a:lstStyle/>
          <a:p>
            <a:r>
              <a:rPr lang="en-US" altLang="en-US" sz="1600" dirty="0" smtClean="0">
                <a:ea typeface="ＭＳ Ｐゴシック" panose="020B0600070205080204" pitchFamily="34" charset="-128"/>
              </a:rPr>
              <a:t>Facilitate the generation of evidence on: </a:t>
            </a:r>
          </a:p>
          <a:p>
            <a:pPr lvl="1"/>
            <a:r>
              <a:rPr lang="en-US" altLang="en-US" sz="1600" dirty="0" smtClean="0">
                <a:ea typeface="ＭＳ Ｐゴシック" panose="020B0600070205080204" pitchFamily="34" charset="-128"/>
              </a:rPr>
              <a:t>clinical validity</a:t>
            </a:r>
          </a:p>
          <a:p>
            <a:pPr lvl="1"/>
            <a:r>
              <a:rPr lang="en-US" altLang="en-US" sz="1600" dirty="0" smtClean="0">
                <a:ea typeface="ＭＳ Ｐゴシック" panose="020B0600070205080204" pitchFamily="34" charset="-128"/>
              </a:rPr>
              <a:t>clinical utility</a:t>
            </a:r>
          </a:p>
          <a:p>
            <a:pPr lvl="1"/>
            <a:r>
              <a:rPr lang="en-US" altLang="en-US" sz="1600" dirty="0" smtClean="0">
                <a:ea typeface="ＭＳ Ｐゴシック" panose="020B0600070205080204" pitchFamily="34" charset="-128"/>
              </a:rPr>
              <a:t>cost effectiveness</a:t>
            </a:r>
          </a:p>
          <a:p>
            <a:pPr lvl="1"/>
            <a:r>
              <a:rPr lang="en-US" altLang="en-US" sz="1600" dirty="0" smtClean="0">
                <a:ea typeface="ＭＳ Ｐゴシック" panose="020B0600070205080204" pitchFamily="34" charset="-128"/>
              </a:rPr>
              <a:t>care pathway benefits </a:t>
            </a:r>
          </a:p>
          <a:p>
            <a:pPr lvl="1">
              <a:buFontTx/>
              <a:buNone/>
            </a:pPr>
            <a:r>
              <a:rPr lang="en-US" altLang="en-US" sz="1600" dirty="0" smtClean="0">
                <a:ea typeface="ＭＳ Ｐゴシック" panose="020B0600070205080204" pitchFamily="34" charset="-128"/>
              </a:rPr>
              <a:t>	…of in vitro diagnostic tests (IVDs) </a:t>
            </a:r>
            <a:r>
              <a:rPr lang="en-US" altLang="en-US" sz="1600" i="1" dirty="0" smtClean="0">
                <a:ea typeface="ＭＳ Ｐゴシック" panose="020B0600070205080204" pitchFamily="34" charset="-128"/>
              </a:rPr>
              <a:t>– excludes imaging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395288" y="6030913"/>
            <a:ext cx="8351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solidFill>
                  <a:srgbClr val="FF0000"/>
                </a:solidFill>
              </a:rPr>
              <a:t>CATALYSE, COLLABORATE, INNOVATE METHODOLOGY</a:t>
            </a:r>
          </a:p>
        </p:txBody>
      </p:sp>
      <p:pic>
        <p:nvPicPr>
          <p:cNvPr id="2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35" y="1800031"/>
            <a:ext cx="11064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Screen Shot 2014-07-17 at 12.38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2" t="25604" r="72725" b="60742"/>
          <a:stretch>
            <a:fillRect/>
          </a:stretch>
        </p:blipFill>
        <p:spPr bwMode="auto">
          <a:xfrm>
            <a:off x="6012160" y="1600006"/>
            <a:ext cx="1223963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898" y="1866706"/>
            <a:ext cx="433387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5219998" y="2366768"/>
            <a:ext cx="1008062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FF0000"/>
                </a:solidFill>
              </a:rPr>
              <a:t>MICs</a:t>
            </a:r>
            <a:endParaRPr lang="en-US" altLang="en-US" sz="1800" b="1" dirty="0">
              <a:solidFill>
                <a:srgbClr val="FF0000"/>
              </a:solidFill>
            </a:endParaRPr>
          </a:p>
        </p:txBody>
      </p:sp>
      <p:sp>
        <p:nvSpPr>
          <p:cNvPr id="27" name="TextBox 15"/>
          <p:cNvSpPr txBox="1">
            <a:spLocks noChangeArrowheads="1"/>
          </p:cNvSpPr>
          <p:nvPr/>
        </p:nvSpPr>
        <p:spPr bwMode="auto">
          <a:xfrm>
            <a:off x="6012160" y="4041581"/>
            <a:ext cx="21605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(adapted from www.cihr-irsc.gc.ca)</a:t>
            </a:r>
          </a:p>
        </p:txBody>
      </p:sp>
      <p:sp>
        <p:nvSpPr>
          <p:cNvPr id="28" name="TextBox 16"/>
          <p:cNvSpPr txBox="1">
            <a:spLocks noChangeArrowheads="1"/>
          </p:cNvSpPr>
          <p:nvPr/>
        </p:nvSpPr>
        <p:spPr bwMode="auto">
          <a:xfrm>
            <a:off x="3276898" y="4022531"/>
            <a:ext cx="2124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Translational Continuum</a:t>
            </a:r>
          </a:p>
        </p:txBody>
      </p:sp>
      <p:sp>
        <p:nvSpPr>
          <p:cNvPr id="29" name="TextBox 19"/>
          <p:cNvSpPr txBox="1">
            <a:spLocks noChangeArrowheads="1"/>
          </p:cNvSpPr>
          <p:nvPr/>
        </p:nvSpPr>
        <p:spPr bwMode="auto">
          <a:xfrm rot="-5400000">
            <a:off x="28873" y="2681093"/>
            <a:ext cx="2051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Capacity and Resource</a:t>
            </a:r>
          </a:p>
        </p:txBody>
      </p:sp>
      <p:sp>
        <p:nvSpPr>
          <p:cNvPr id="30" name="TextBox 20"/>
          <p:cNvSpPr txBox="1">
            <a:spLocks noChangeArrowheads="1"/>
          </p:cNvSpPr>
          <p:nvPr/>
        </p:nvSpPr>
        <p:spPr bwMode="auto">
          <a:xfrm>
            <a:off x="1764010" y="2746181"/>
            <a:ext cx="1512888" cy="461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Biomedical Research</a:t>
            </a: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>
            <a:off x="6012160" y="3179568"/>
            <a:ext cx="1296988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Clinical Practice &amp; Adoption</a:t>
            </a:r>
          </a:p>
        </p:txBody>
      </p:sp>
      <p:sp>
        <p:nvSpPr>
          <p:cNvPr id="32" name="TextBox 22"/>
          <p:cNvSpPr txBox="1">
            <a:spLocks noChangeArrowheads="1"/>
          </p:cNvSpPr>
          <p:nvPr/>
        </p:nvSpPr>
        <p:spPr bwMode="auto">
          <a:xfrm>
            <a:off x="3635673" y="2819206"/>
            <a:ext cx="1657350" cy="646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 New IVD Development &amp; Market Approval </a:t>
            </a:r>
          </a:p>
        </p:txBody>
      </p:sp>
      <p:sp>
        <p:nvSpPr>
          <p:cNvPr id="33" name="TextBox 25"/>
          <p:cNvSpPr txBox="1">
            <a:spLocks noChangeArrowheads="1"/>
          </p:cNvSpPr>
          <p:nvPr/>
        </p:nvSpPr>
        <p:spPr bwMode="auto">
          <a:xfrm>
            <a:off x="3060998" y="2314381"/>
            <a:ext cx="1223962" cy="460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0000"/>
                </a:solidFill>
              </a:rPr>
              <a:t>1st Valley of Death </a:t>
            </a:r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1695748" y="1657156"/>
            <a:ext cx="5610225" cy="1925637"/>
          </a:xfrm>
          <a:custGeom>
            <a:avLst/>
            <a:gdLst>
              <a:gd name="T0" fmla="*/ 0 w 5610005"/>
              <a:gd name="T1" fmla="*/ 1590317 h 1925795"/>
              <a:gd name="T2" fmla="*/ 764470 w 5610005"/>
              <a:gd name="T3" fmla="*/ 8 h 1925795"/>
              <a:gd name="T4" fmla="*/ 1849525 w 5610005"/>
              <a:gd name="T5" fmla="*/ 1565661 h 1925795"/>
              <a:gd name="T6" fmla="*/ 2860598 w 5610005"/>
              <a:gd name="T7" fmla="*/ 788998 h 1925795"/>
              <a:gd name="T8" fmla="*/ 3982643 w 5610005"/>
              <a:gd name="T9" fmla="*/ 1923172 h 1925795"/>
              <a:gd name="T10" fmla="*/ 4833425 w 5610005"/>
              <a:gd name="T11" fmla="*/ 1109526 h 1925795"/>
              <a:gd name="T12" fmla="*/ 5610225 w 5610005"/>
              <a:gd name="T13" fmla="*/ 1713596 h 1925795"/>
              <a:gd name="T14" fmla="*/ 5610225 w 5610005"/>
              <a:gd name="T15" fmla="*/ 1713596 h 192579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610005" h="1925795">
                <a:moveTo>
                  <a:pt x="0" y="1590447"/>
                </a:moveTo>
                <a:cubicBezTo>
                  <a:pt x="228099" y="797282"/>
                  <a:pt x="456198" y="4118"/>
                  <a:pt x="764440" y="8"/>
                </a:cubicBezTo>
                <a:cubicBezTo>
                  <a:pt x="1072682" y="-4102"/>
                  <a:pt x="1500111" y="1434280"/>
                  <a:pt x="1849452" y="1565789"/>
                </a:cubicBezTo>
                <a:cubicBezTo>
                  <a:pt x="2198793" y="1697298"/>
                  <a:pt x="2504980" y="729473"/>
                  <a:pt x="2860486" y="789063"/>
                </a:cubicBezTo>
                <a:cubicBezTo>
                  <a:pt x="3215992" y="848653"/>
                  <a:pt x="3653696" y="1869904"/>
                  <a:pt x="3982487" y="1923330"/>
                </a:cubicBezTo>
                <a:cubicBezTo>
                  <a:pt x="4311278" y="1976756"/>
                  <a:pt x="4561982" y="1144549"/>
                  <a:pt x="4833235" y="1109617"/>
                </a:cubicBezTo>
                <a:cubicBezTo>
                  <a:pt x="5104488" y="1074685"/>
                  <a:pt x="5610005" y="1713737"/>
                  <a:pt x="5610005" y="1713737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 flipV="1">
            <a:off x="1260773" y="1738118"/>
            <a:ext cx="0" cy="223202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>
            <a:off x="1260773" y="3970143"/>
            <a:ext cx="6048375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Freeform 36"/>
          <p:cNvSpPr>
            <a:spLocks/>
          </p:cNvSpPr>
          <p:nvPr/>
        </p:nvSpPr>
        <p:spPr bwMode="auto">
          <a:xfrm>
            <a:off x="4604048" y="2449318"/>
            <a:ext cx="1912937" cy="347663"/>
          </a:xfrm>
          <a:custGeom>
            <a:avLst/>
            <a:gdLst>
              <a:gd name="T0" fmla="*/ 0 w 1912652"/>
              <a:gd name="T1" fmla="*/ 0 h 348844"/>
              <a:gd name="T2" fmla="*/ 1072842 w 1912652"/>
              <a:gd name="T3" fmla="*/ 331756 h 348844"/>
              <a:gd name="T4" fmla="*/ 1862059 w 1912652"/>
              <a:gd name="T5" fmla="*/ 294894 h 348844"/>
              <a:gd name="T6" fmla="*/ 1837396 w 1912652"/>
              <a:gd name="T7" fmla="*/ 294894 h 3488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12652" h="348844">
                <a:moveTo>
                  <a:pt x="0" y="0"/>
                </a:moveTo>
                <a:cubicBezTo>
                  <a:pt x="381192" y="141783"/>
                  <a:pt x="762385" y="283567"/>
                  <a:pt x="1072682" y="332883"/>
                </a:cubicBezTo>
                <a:cubicBezTo>
                  <a:pt x="1382979" y="382199"/>
                  <a:pt x="1734375" y="302061"/>
                  <a:pt x="1861782" y="295896"/>
                </a:cubicBezTo>
                <a:cubicBezTo>
                  <a:pt x="1989189" y="289731"/>
                  <a:pt x="1837122" y="295896"/>
                  <a:pt x="1837122" y="29589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63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38" y="1556792"/>
            <a:ext cx="8594724" cy="42973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471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Evidence Pipeline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322"/>
          <a:stretch/>
        </p:blipFill>
        <p:spPr>
          <a:xfrm>
            <a:off x="35496" y="1556792"/>
            <a:ext cx="9086708" cy="4880665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3131840" y="3140969"/>
            <a:ext cx="3888432" cy="1512168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24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RCTs of Tests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Test-treatment RCTs are rare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Average of 37 published </a:t>
            </a:r>
            <a:r>
              <a:rPr lang="en-GB" dirty="0"/>
              <a:t>per year (Ferrante di </a:t>
            </a:r>
            <a:r>
              <a:rPr lang="en-GB" dirty="0" err="1" smtClean="0"/>
              <a:t>Ruffano</a:t>
            </a:r>
            <a:r>
              <a:rPr lang="en-GB" dirty="0" smtClean="0"/>
              <a:t>, 2012)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Very </a:t>
            </a:r>
            <a:r>
              <a:rPr lang="en-GB" dirty="0"/>
              <a:t>low compared to </a:t>
            </a:r>
            <a:r>
              <a:rPr lang="en-GB" dirty="0" smtClean="0"/>
              <a:t>21,949 </a:t>
            </a:r>
            <a:r>
              <a:rPr lang="en-GB" dirty="0"/>
              <a:t>per year for all </a:t>
            </a:r>
            <a:r>
              <a:rPr lang="en-GB" dirty="0" smtClean="0"/>
              <a:t>RCTs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altLang="en-US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E</a:t>
            </a:r>
            <a:r>
              <a:rPr lang="en-GB" altLang="en-US" dirty="0" smtClean="0">
                <a:latin typeface="Arial" panose="020B0604020202020204" pitchFamily="34" charset="0"/>
              </a:rPr>
              <a:t>conomic </a:t>
            </a:r>
            <a:r>
              <a:rPr lang="en-GB" altLang="en-US" dirty="0">
                <a:latin typeface="Arial" panose="020B0604020202020204" pitchFamily="34" charset="0"/>
              </a:rPr>
              <a:t>and health benefits </a:t>
            </a:r>
            <a:r>
              <a:rPr lang="en-GB" altLang="en-US" dirty="0" smtClean="0">
                <a:latin typeface="Arial" panose="020B0604020202020204" pitchFamily="34" charset="0"/>
              </a:rPr>
              <a:t>often </a:t>
            </a:r>
            <a:r>
              <a:rPr lang="en-GB" altLang="en-US" dirty="0">
                <a:latin typeface="Arial" panose="020B0604020202020204" pitchFamily="34" charset="0"/>
              </a:rPr>
              <a:t>do not emerge until long after a test has been carried out </a:t>
            </a:r>
            <a:endParaRPr lang="en-GB" altLang="en-US" dirty="0" smtClean="0">
              <a:latin typeface="Arial" panose="020B0604020202020204" pitchFamily="34" charset="0"/>
            </a:endParaRPr>
          </a:p>
          <a:p>
            <a:endParaRPr lang="en-GB" altLang="en-US" dirty="0" smtClean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</a:rPr>
              <a:t>Changes </a:t>
            </a:r>
            <a:r>
              <a:rPr lang="en-GB" altLang="en-US" dirty="0">
                <a:latin typeface="Arial" panose="020B0604020202020204" pitchFamily="34" charset="0"/>
              </a:rPr>
              <a:t>to </a:t>
            </a:r>
            <a:r>
              <a:rPr lang="en-GB" altLang="en-US" dirty="0" smtClean="0">
                <a:latin typeface="Arial" panose="020B0604020202020204" pitchFamily="34" charset="0"/>
              </a:rPr>
              <a:t>patient </a:t>
            </a:r>
            <a:r>
              <a:rPr lang="en-GB" altLang="en-US" dirty="0">
                <a:latin typeface="Arial" panose="020B0604020202020204" pitchFamily="34" charset="0"/>
              </a:rPr>
              <a:t>outcomes can be difficult to </a:t>
            </a:r>
            <a:r>
              <a:rPr lang="en-GB" altLang="en-US" dirty="0" smtClean="0">
                <a:latin typeface="Arial" panose="020B0604020202020204" pitchFamily="34" charset="0"/>
              </a:rPr>
              <a:t>capture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</a:rPr>
              <a:t>Beyond </a:t>
            </a:r>
            <a:r>
              <a:rPr lang="en-GB" altLang="en-US" dirty="0">
                <a:latin typeface="Arial" panose="020B0604020202020204" pitchFamily="34" charset="0"/>
              </a:rPr>
              <a:t>the length of a study</a:t>
            </a:r>
          </a:p>
          <a:p>
            <a:pPr lvl="1"/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Health economists have to use lower </a:t>
            </a:r>
            <a:r>
              <a:rPr lang="en-GB" dirty="0"/>
              <a:t>grade evidence to </a:t>
            </a:r>
            <a:r>
              <a:rPr lang="en-GB" dirty="0" smtClean="0"/>
              <a:t>evaluate tests as </a:t>
            </a:r>
            <a:r>
              <a:rPr lang="en-GB" dirty="0"/>
              <a:t>it is unlikely that </a:t>
            </a:r>
            <a:r>
              <a:rPr lang="en-GB" dirty="0" smtClean="0"/>
              <a:t>RCTs exist </a:t>
            </a:r>
            <a:r>
              <a:rPr lang="en-GB" dirty="0"/>
              <a:t>in many </a:t>
            </a:r>
            <a:r>
              <a:rPr lang="en-GB" dirty="0" smtClean="0"/>
              <a:t>fields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75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r>
              <a:rPr lang="en-GB" dirty="0" smtClean="0"/>
              <a:t>Improving HTA Methodology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5733256"/>
            <a:ext cx="7452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err="1" smtClean="0"/>
              <a:t>Shinkins</a:t>
            </a:r>
            <a:r>
              <a:rPr lang="en-GB" sz="1400" dirty="0" smtClean="0"/>
              <a:t>, Yang, Abel, </a:t>
            </a:r>
            <a:r>
              <a:rPr lang="en-GB" sz="1400" dirty="0" err="1" smtClean="0"/>
              <a:t>Fashawe</a:t>
            </a:r>
            <a:r>
              <a:rPr lang="en-GB" sz="1400" dirty="0" smtClean="0"/>
              <a:t> (2017) Evidence synthesis to inform model-based cost-effectiveness evaluations of diagnostic tests: a methodological review of health technology assessments. </a:t>
            </a:r>
            <a:r>
              <a:rPr lang="en-GB" sz="1400" i="1" dirty="0" smtClean="0"/>
              <a:t>BMC Med Res Meth</a:t>
            </a:r>
            <a:endParaRPr lang="en-GB" sz="1400" i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84786" y="1124744"/>
            <a:ext cx="8229600" cy="4525963"/>
          </a:xfrm>
        </p:spPr>
        <p:txBody>
          <a:bodyPr/>
          <a:lstStyle/>
          <a:p>
            <a:endParaRPr lang="en-GB" dirty="0" smtClean="0"/>
          </a:p>
          <a:p>
            <a:r>
              <a:rPr lang="en-GB" sz="2200" dirty="0" smtClean="0"/>
              <a:t>A linked evidence approach is often adopted for cost-effectiveness evaluations of tests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R</a:t>
            </a:r>
            <a:r>
              <a:rPr lang="en-GB" sz="2200" dirty="0" smtClean="0"/>
              <a:t>eview of evidence synthesis methods used to inform model-based cost-effectiveness evaluations of tests</a:t>
            </a:r>
          </a:p>
          <a:p>
            <a:endParaRPr lang="en-GB" sz="2200" dirty="0"/>
          </a:p>
          <a:p>
            <a:r>
              <a:rPr lang="en-GB" sz="2200" dirty="0" smtClean="0"/>
              <a:t>Heavy emphasis on diagnostic accuracy, less so on treatment efficacy</a:t>
            </a:r>
          </a:p>
          <a:p>
            <a:endParaRPr lang="en-GB" sz="2200" dirty="0"/>
          </a:p>
          <a:p>
            <a:r>
              <a:rPr lang="en-GB" sz="2200" dirty="0" smtClean="0"/>
              <a:t>Minimal sensitivity analyses around the assumption of ‘test-directed’ decision making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6394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 to you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511300"/>
            <a:ext cx="7772400" cy="4114800"/>
          </a:xfrm>
        </p:spPr>
        <p:txBody>
          <a:bodyPr/>
          <a:lstStyle/>
          <a:p>
            <a:pPr>
              <a:defRPr/>
            </a:pPr>
            <a:endParaRPr lang="en-GB" sz="2400" dirty="0" smtClean="0"/>
          </a:p>
          <a:p>
            <a:pPr>
              <a:defRPr/>
            </a:pPr>
            <a:r>
              <a:rPr lang="en-GB" sz="2200" dirty="0"/>
              <a:t>Let’s assume we have a new test which has been shown to be highly accurate</a:t>
            </a:r>
          </a:p>
          <a:p>
            <a:pPr>
              <a:defRPr/>
            </a:pPr>
            <a:endParaRPr lang="en-GB" sz="2200" dirty="0"/>
          </a:p>
          <a:p>
            <a:pPr>
              <a:defRPr/>
            </a:pPr>
            <a:r>
              <a:rPr lang="en-GB" sz="2200" dirty="0"/>
              <a:t>How might this test still fail to improve patient outcomes?</a:t>
            </a:r>
          </a:p>
          <a:p>
            <a:pPr marL="457200" indent="-457200">
              <a:buFont typeface="Wingdings" pitchFamily="2" charset="2"/>
              <a:buAutoNum type="arabicParenR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07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examples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GB" altLang="en-US" sz="1800" dirty="0" smtClean="0"/>
              <a:t>Inadequate infrastructure				</a:t>
            </a:r>
          </a:p>
          <a:p>
            <a:r>
              <a:rPr lang="en-GB" altLang="en-US" sz="1800" dirty="0" smtClean="0"/>
              <a:t>Low patient acceptability of test/treatment</a:t>
            </a:r>
          </a:p>
          <a:p>
            <a:r>
              <a:rPr lang="en-GB" altLang="en-US" sz="1800" dirty="0" smtClean="0"/>
              <a:t>No treatment available</a:t>
            </a:r>
          </a:p>
          <a:p>
            <a:r>
              <a:rPr lang="en-GB" altLang="en-US" sz="1800" dirty="0" smtClean="0"/>
              <a:t>Test not adopted/resistance to change</a:t>
            </a:r>
          </a:p>
          <a:p>
            <a:r>
              <a:rPr lang="en-GB" altLang="en-US" sz="1800" dirty="0" smtClean="0"/>
              <a:t>Skill mix/expertise</a:t>
            </a:r>
          </a:p>
          <a:p>
            <a:r>
              <a:rPr lang="en-GB" altLang="en-US" sz="1800" dirty="0" smtClean="0"/>
              <a:t>Repercussions of misclassifications</a:t>
            </a:r>
          </a:p>
          <a:p>
            <a:r>
              <a:rPr lang="en-GB" altLang="en-US" sz="1800" dirty="0" smtClean="0"/>
              <a:t>Test result too late to impact on decision-making</a:t>
            </a:r>
          </a:p>
          <a:p>
            <a:r>
              <a:rPr lang="en-GB" altLang="en-US" sz="1800" dirty="0" smtClean="0"/>
              <a:t>Anxiety due to diagnostic label</a:t>
            </a:r>
          </a:p>
          <a:p>
            <a:r>
              <a:rPr lang="en-GB" altLang="en-US" sz="1800" dirty="0" smtClean="0"/>
              <a:t>Cost of test/treatment</a:t>
            </a:r>
          </a:p>
          <a:p>
            <a:r>
              <a:rPr lang="en-GB" altLang="en-US" sz="1800" dirty="0" smtClean="0"/>
              <a:t>Non-compliance to treatment</a:t>
            </a:r>
          </a:p>
          <a:p>
            <a:r>
              <a:rPr lang="en-GB" altLang="en-US" sz="1800" dirty="0" err="1" smtClean="0"/>
              <a:t>Overdiagnosis</a:t>
            </a:r>
            <a:r>
              <a:rPr lang="en-GB" altLang="en-US" sz="1800" dirty="0" smtClean="0"/>
              <a:t> and </a:t>
            </a:r>
            <a:r>
              <a:rPr lang="en-GB" altLang="en-US" sz="1800" dirty="0" err="1" smtClean="0"/>
              <a:t>incidentalomas</a:t>
            </a:r>
            <a:r>
              <a:rPr lang="en-GB" altLang="en-US" sz="1800" dirty="0" smtClean="0"/>
              <a:t> (associated costs)</a:t>
            </a:r>
          </a:p>
          <a:p>
            <a:r>
              <a:rPr lang="en-GB" altLang="en-US" sz="1800" dirty="0" smtClean="0"/>
              <a:t>‘Real-world’ imprecision</a:t>
            </a:r>
          </a:p>
          <a:p>
            <a:r>
              <a:rPr lang="en-GB" altLang="en-US" sz="1800" dirty="0" smtClean="0"/>
              <a:t>Mechanisms for reimbursement/unwillingness to move money between budgets</a:t>
            </a:r>
          </a:p>
          <a:p>
            <a:r>
              <a:rPr lang="en-GB" altLang="en-US" sz="1800" dirty="0" smtClean="0"/>
              <a:t>Result ignored…no impact on management decision</a:t>
            </a:r>
          </a:p>
          <a:p>
            <a:r>
              <a:rPr lang="en-GB" altLang="en-US" sz="1800" dirty="0" smtClean="0"/>
              <a:t>Implemented in different setting/patient population to the ones evaluated</a:t>
            </a:r>
          </a:p>
          <a:p>
            <a:endParaRPr lang="en-GB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92374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r>
              <a:rPr lang="en-GB" dirty="0" smtClean="0"/>
              <a:t>Real-World Decision Making</a:t>
            </a:r>
            <a:endParaRPr lang="en-GB" dirty="0"/>
          </a:p>
        </p:txBody>
      </p:sp>
      <p:pic>
        <p:nvPicPr>
          <p:cNvPr id="5" name="Picture 2" descr="Image result for gurdeep sago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085" y="1942777"/>
            <a:ext cx="15121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82092" y="3995772"/>
            <a:ext cx="217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Gurdeep</a:t>
            </a:r>
            <a:r>
              <a:rPr lang="en-GB" b="1" dirty="0" smtClean="0"/>
              <a:t> </a:t>
            </a:r>
            <a:r>
              <a:rPr lang="en-GB" b="1" dirty="0" err="1" smtClean="0"/>
              <a:t>Sagoo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556792"/>
            <a:ext cx="691276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+mn-lt"/>
              </a:rPr>
              <a:t>Possible to do smaller studies that collect data on real-world decision </a:t>
            </a:r>
            <a:r>
              <a:rPr lang="en-GB" sz="2200" dirty="0" smtClean="0">
                <a:latin typeface="+mn-lt"/>
              </a:rPr>
              <a:t>making</a:t>
            </a:r>
            <a:endParaRPr lang="en-GB" sz="2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err="1" smtClean="0">
                <a:latin typeface="+mn-lt"/>
              </a:rPr>
              <a:t>Prolaris</a:t>
            </a:r>
            <a:r>
              <a:rPr lang="en-GB" sz="2200" dirty="0" smtClean="0">
                <a:latin typeface="+mn-lt"/>
              </a:rPr>
              <a:t> (Myriad) stratifies patients with low/intermediate risk prostate cancer based on disease aggressiveness and mortality risk </a:t>
            </a:r>
            <a:endParaRPr lang="en-GB" sz="2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+mn-lt"/>
              </a:rPr>
              <a:t>Built an early economic model using routinely collected data to estimate expected changes in treatment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+mn-lt"/>
              </a:rPr>
              <a:t>Now running </a:t>
            </a:r>
            <a:r>
              <a:rPr lang="en-GB" sz="2200" dirty="0">
                <a:latin typeface="+mn-lt"/>
              </a:rPr>
              <a:t>a study assessing how the </a:t>
            </a:r>
            <a:r>
              <a:rPr lang="en-GB" sz="2200" dirty="0" err="1">
                <a:latin typeface="+mn-lt"/>
              </a:rPr>
              <a:t>Prolaris</a:t>
            </a:r>
            <a:r>
              <a:rPr lang="en-GB" sz="2200" dirty="0">
                <a:latin typeface="+mn-lt"/>
              </a:rPr>
              <a:t> (Myriad) test is used in real-world decision </a:t>
            </a:r>
            <a:r>
              <a:rPr lang="en-GB" sz="2200" dirty="0" smtClean="0">
                <a:latin typeface="+mn-lt"/>
              </a:rPr>
              <a:t>making</a:t>
            </a:r>
            <a:endParaRPr lang="en-GB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393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r>
              <a:rPr lang="en-GB" dirty="0" smtClean="0"/>
              <a:t>Review of EE Quality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5733256"/>
            <a:ext cx="7452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i="1" dirty="0" smtClean="0"/>
              <a:t>Yang, Abel, Buchanan, </a:t>
            </a:r>
            <a:r>
              <a:rPr lang="en-GB" sz="1400" i="1" dirty="0" err="1" smtClean="0"/>
              <a:t>Fanshawe</a:t>
            </a:r>
            <a:r>
              <a:rPr lang="en-GB" sz="1400" i="1" dirty="0" smtClean="0"/>
              <a:t>, </a:t>
            </a:r>
            <a:r>
              <a:rPr lang="en-GB" sz="1400" i="1" dirty="0" err="1" smtClean="0"/>
              <a:t>Shinkins</a:t>
            </a:r>
            <a:r>
              <a:rPr lang="en-GB" sz="1400" i="1" dirty="0" smtClean="0"/>
              <a:t> (2019)  Use </a:t>
            </a:r>
            <a:r>
              <a:rPr lang="en-GB" sz="1400" i="1" dirty="0"/>
              <a:t>of Decision Modelling in Economic Evaluations of Diagnostic </a:t>
            </a:r>
            <a:r>
              <a:rPr lang="en-GB" sz="1400" i="1" dirty="0" smtClean="0"/>
              <a:t>Tests: An </a:t>
            </a:r>
            <a:r>
              <a:rPr lang="en-GB" sz="1400" i="1" dirty="0"/>
              <a:t>Appraisal and Review of Health Technology Assessments in the </a:t>
            </a:r>
            <a:r>
              <a:rPr lang="en-GB" sz="1400" i="1" dirty="0" smtClean="0"/>
              <a:t>UK. </a:t>
            </a:r>
            <a:r>
              <a:rPr lang="en-GB" sz="1400" i="1" dirty="0" err="1" smtClean="0"/>
              <a:t>PharmacoEconomics</a:t>
            </a:r>
            <a:r>
              <a:rPr lang="en-GB" sz="1400" i="1" dirty="0"/>
              <a:t>-</a:t>
            </a:r>
            <a:r>
              <a:rPr lang="en-GB" sz="1400" i="1" dirty="0" smtClean="0"/>
              <a:t>Open. </a:t>
            </a:r>
            <a:endParaRPr lang="en-GB" sz="1400" i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229600" cy="4525963"/>
          </a:xfrm>
        </p:spPr>
        <p:txBody>
          <a:bodyPr/>
          <a:lstStyle/>
          <a:p>
            <a:r>
              <a:rPr lang="en-GB" sz="2200" dirty="0" smtClean="0"/>
              <a:t>Developed a quality appraisal check-list for model-based cost-effectiveness evaluations of diagnostic tests</a:t>
            </a:r>
          </a:p>
          <a:p>
            <a:pPr lvl="1"/>
            <a:r>
              <a:rPr lang="en-GB" sz="2200" dirty="0" smtClean="0"/>
              <a:t>Used to appraise and review HTAs in UK</a:t>
            </a:r>
          </a:p>
          <a:p>
            <a:endParaRPr lang="en-GB" sz="2200" dirty="0" smtClean="0"/>
          </a:p>
          <a:p>
            <a:r>
              <a:rPr lang="en-GB" sz="2200" dirty="0" smtClean="0"/>
              <a:t>Results were generally very positive</a:t>
            </a:r>
          </a:p>
          <a:p>
            <a:endParaRPr lang="en-GB" sz="2200" dirty="0" smtClean="0"/>
          </a:p>
          <a:p>
            <a:r>
              <a:rPr lang="en-GB" sz="2200" dirty="0" smtClean="0"/>
              <a:t>Some areas for improvement:</a:t>
            </a:r>
          </a:p>
          <a:p>
            <a:pPr lvl="1"/>
            <a:r>
              <a:rPr lang="en-GB" sz="2200" dirty="0" smtClean="0"/>
              <a:t>Assumption of independence of tests in sequence</a:t>
            </a:r>
          </a:p>
          <a:p>
            <a:pPr lvl="1"/>
            <a:r>
              <a:rPr lang="en-GB" sz="2200" dirty="0" smtClean="0"/>
              <a:t>Minimal model validation</a:t>
            </a:r>
          </a:p>
          <a:p>
            <a:pPr lvl="1"/>
            <a:r>
              <a:rPr lang="en-GB" sz="2200" dirty="0" smtClean="0"/>
              <a:t>Poor justification of comparators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75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29600" cy="1143000"/>
          </a:xfrm>
        </p:spPr>
        <p:txBody>
          <a:bodyPr/>
          <a:lstStyle/>
          <a:p>
            <a:r>
              <a:rPr lang="en-GB" dirty="0" smtClean="0"/>
              <a:t>Analytical Performance Goals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1772816"/>
            <a:ext cx="6912768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Developed </a:t>
            </a:r>
            <a:r>
              <a:rPr lang="en-GB" dirty="0"/>
              <a:t>a framework for assessing the impact of test measurement uncertainty on clinical- and cost-effectiveness </a:t>
            </a:r>
            <a:r>
              <a:rPr lang="en-GB" dirty="0" smtClean="0"/>
              <a:t>outcomes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284984"/>
            <a:ext cx="7126930" cy="3096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4" descr="Image result for alison smith lee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301270"/>
            <a:ext cx="1522433" cy="188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80312" y="3284984"/>
            <a:ext cx="1594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Alison Smith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4969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120" y="1567333"/>
            <a:ext cx="3270858" cy="4525963"/>
          </a:xfrm>
        </p:spPr>
        <p:txBody>
          <a:bodyPr/>
          <a:lstStyle/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Allows accurate </a:t>
            </a:r>
            <a:r>
              <a:rPr lang="en-GB" dirty="0"/>
              <a:t>assessment of the expected performance of tests within </a:t>
            </a:r>
            <a:r>
              <a:rPr lang="en-GB" dirty="0" smtClean="0"/>
              <a:t>HTAs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E</a:t>
            </a:r>
            <a:r>
              <a:rPr lang="en-GB" dirty="0" smtClean="0"/>
              <a:t>nables </a:t>
            </a:r>
            <a:r>
              <a:rPr lang="en-GB" dirty="0"/>
              <a:t>laboratory specifications for the necessary performance of tests to </a:t>
            </a:r>
            <a:r>
              <a:rPr lang="en-GB" dirty="0" smtClean="0"/>
              <a:t>be set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648396"/>
            <a:ext cx="5658135" cy="450187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Analytical Performance Goals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75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Evidence Gaps</a:t>
            </a:r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685" y="1676485"/>
            <a:ext cx="6063332" cy="443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434318" y="1676485"/>
            <a:ext cx="1404156" cy="757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4810" y="2663278"/>
            <a:ext cx="141583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Analytical Validity</a:t>
            </a:r>
          </a:p>
          <a:p>
            <a:pPr algn="ctr"/>
            <a:r>
              <a:rPr lang="en-GB" dirty="0"/>
              <a:t>30.4%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79669" y="1559597"/>
            <a:ext cx="151216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Clinical accuracy</a:t>
            </a:r>
          </a:p>
          <a:p>
            <a:r>
              <a:rPr lang="en-GB" dirty="0"/>
              <a:t>71.2%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16685" y="3353519"/>
            <a:ext cx="409022" cy="21507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951820" y="1929002"/>
            <a:ext cx="227849" cy="16201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54285" y="3076520"/>
            <a:ext cx="118813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Clinical utility</a:t>
            </a:r>
          </a:p>
          <a:p>
            <a:pPr algn="ctr"/>
            <a:r>
              <a:rPr lang="en-GB" dirty="0"/>
              <a:t>10.0%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896036" y="3991377"/>
            <a:ext cx="108012" cy="33329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92216" y="2862375"/>
            <a:ext cx="156617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Cost-effectiveness</a:t>
            </a:r>
          </a:p>
          <a:p>
            <a:pPr algn="ctr"/>
            <a:r>
              <a:rPr lang="en-GB" dirty="0"/>
              <a:t>8%</a:t>
            </a:r>
          </a:p>
        </p:txBody>
      </p:sp>
      <p:cxnSp>
        <p:nvCxnSpPr>
          <p:cNvPr id="16" name="Straight Connector 15"/>
          <p:cNvCxnSpPr>
            <a:stCxn id="15" idx="2"/>
          </p:cNvCxnSpPr>
          <p:nvPr/>
        </p:nvCxnSpPr>
        <p:spPr>
          <a:xfrm>
            <a:off x="5975303" y="3785705"/>
            <a:ext cx="54860" cy="59297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95542" y="3212976"/>
            <a:ext cx="156617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Broader Impact ~18%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494" y="6165304"/>
            <a:ext cx="8802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Image Credit: Verbakel, Shinkins et al, BMJ Open;7:e015760. 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7056276" y="3843555"/>
            <a:ext cx="162018" cy="21108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42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Evidence Pipeline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322"/>
          <a:stretch/>
        </p:blipFill>
        <p:spPr>
          <a:xfrm>
            <a:off x="35496" y="1556792"/>
            <a:ext cx="9086708" cy="4880665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6742584" y="3140968"/>
            <a:ext cx="1645840" cy="1512168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61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24" y="274638"/>
            <a:ext cx="8229600" cy="1143000"/>
          </a:xfrm>
        </p:spPr>
        <p:txBody>
          <a:bodyPr/>
          <a:lstStyle/>
          <a:p>
            <a:r>
              <a:rPr lang="en-GB" dirty="0" smtClean="0"/>
              <a:t>CCG Decision-Making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dirty="0" smtClean="0"/>
              <a:t>Previous work with CCGs</a:t>
            </a:r>
          </a:p>
          <a:p>
            <a:pPr lvl="1"/>
            <a:r>
              <a:rPr lang="en-GB" sz="2200" dirty="0" smtClean="0"/>
              <a:t>Discussed barriers to decision-making regarding IVDs</a:t>
            </a:r>
          </a:p>
          <a:p>
            <a:pPr lvl="1"/>
            <a:r>
              <a:rPr lang="en-GB" sz="2200" dirty="0" smtClean="0"/>
              <a:t>Observed decision-making in action</a:t>
            </a:r>
          </a:p>
          <a:p>
            <a:endParaRPr lang="en-GB" sz="2200" dirty="0"/>
          </a:p>
          <a:p>
            <a:r>
              <a:rPr lang="en-GB" sz="2200" dirty="0" smtClean="0"/>
              <a:t>Key findings</a:t>
            </a:r>
          </a:p>
          <a:p>
            <a:pPr lvl="1"/>
            <a:r>
              <a:rPr lang="en-GB" sz="2200" dirty="0" smtClean="0"/>
              <a:t>Struggle </a:t>
            </a:r>
            <a:r>
              <a:rPr lang="en-GB" sz="2200" dirty="0"/>
              <a:t>to translate the outputs of </a:t>
            </a:r>
            <a:r>
              <a:rPr lang="en-GB" sz="2200" dirty="0" smtClean="0"/>
              <a:t>NICE EE </a:t>
            </a:r>
            <a:r>
              <a:rPr lang="en-GB" sz="2200" dirty="0"/>
              <a:t>in the context of restricted local </a:t>
            </a:r>
            <a:r>
              <a:rPr lang="en-GB" sz="2200" dirty="0" smtClean="0"/>
              <a:t>budgets and limited capacity/infrastructure</a:t>
            </a:r>
            <a:endParaRPr lang="en-GB" sz="2200" dirty="0"/>
          </a:p>
          <a:p>
            <a:pPr lvl="1"/>
            <a:r>
              <a:rPr lang="en-GB" sz="2200" dirty="0" smtClean="0"/>
              <a:t>Problematic </a:t>
            </a:r>
            <a:r>
              <a:rPr lang="en-GB" sz="2200" dirty="0"/>
              <a:t>for </a:t>
            </a:r>
            <a:r>
              <a:rPr lang="en-GB" sz="2200" dirty="0" smtClean="0"/>
              <a:t>interventions (like many tests) where </a:t>
            </a:r>
            <a:r>
              <a:rPr lang="en-GB" sz="2200" dirty="0"/>
              <a:t>substantial upfront investment is often required but the benefits/cost-savings are not realised for years to come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16687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Recent Findings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28" y="1391828"/>
            <a:ext cx="7439744" cy="23185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2293032" y="3832127"/>
            <a:ext cx="2206960" cy="125549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Cost-Effectiveness Threshold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9992" y="5085184"/>
            <a:ext cx="2350976" cy="125549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Exceeding Budget and Uncertainty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94317" y="5085184"/>
            <a:ext cx="2206961" cy="125549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Valuation of future costs and benefits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499992" y="3832127"/>
            <a:ext cx="2350976" cy="1255494"/>
          </a:xfrm>
          <a:prstGeom prst="ellipse">
            <a:avLst/>
          </a:prstGeom>
          <a:solidFill>
            <a:srgbClr val="006B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Scope of Costs Included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2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0" y="260648"/>
            <a:ext cx="8229600" cy="1143000"/>
          </a:xfrm>
        </p:spPr>
        <p:txBody>
          <a:bodyPr/>
          <a:lstStyle/>
          <a:p>
            <a:r>
              <a:rPr lang="en-GB" dirty="0" smtClean="0"/>
              <a:t>Supporting Decision-Making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6624736" cy="4525963"/>
          </a:xfrm>
        </p:spPr>
        <p:txBody>
          <a:bodyPr/>
          <a:lstStyle/>
          <a:p>
            <a:r>
              <a:rPr lang="en-GB" dirty="0"/>
              <a:t>Specified budget cuts and their associated timelines mean that we should be able to tailor the interpretation of HE outputs to the local context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 smtClean="0"/>
              <a:t>Innovate UK funded project with a company called </a:t>
            </a:r>
            <a:r>
              <a:rPr lang="en-GB" dirty="0" err="1" smtClean="0"/>
              <a:t>PinPoint</a:t>
            </a:r>
            <a:r>
              <a:rPr lang="en-GB" dirty="0" smtClean="0"/>
              <a:t> Data Science and Leeds CCG</a:t>
            </a:r>
          </a:p>
          <a:p>
            <a:pPr lvl="1"/>
            <a:r>
              <a:rPr lang="en-GB" dirty="0"/>
              <a:t>Cancer Rule-Out Test for the NHS ‘Two Week Wait’ </a:t>
            </a:r>
            <a:r>
              <a:rPr lang="en-GB" dirty="0" smtClean="0"/>
              <a:t>referral</a:t>
            </a:r>
          </a:p>
          <a:p>
            <a:pPr lvl="1"/>
            <a:endParaRPr lang="en-GB" dirty="0"/>
          </a:p>
          <a:p>
            <a:r>
              <a:rPr lang="en-GB" dirty="0" smtClean="0"/>
              <a:t>Case study for co-producing a ‘standard’ economic evaluation and adapting to inform local CCG decision-making</a:t>
            </a:r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4" name="Picture 10" descr="Image result for samuel frempong leed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9" r="44818"/>
          <a:stretch/>
        </p:blipFill>
        <p:spPr bwMode="auto">
          <a:xfrm>
            <a:off x="7092280" y="1613519"/>
            <a:ext cx="1699613" cy="198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09329" y="3707115"/>
            <a:ext cx="1865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Sam </a:t>
            </a:r>
            <a:r>
              <a:rPr lang="en-GB" b="1" dirty="0" err="1" smtClean="0"/>
              <a:t>Frempong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0062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Evidence Pipeline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322"/>
          <a:stretch/>
        </p:blipFill>
        <p:spPr>
          <a:xfrm>
            <a:off x="21796" y="1556792"/>
            <a:ext cx="9086708" cy="488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3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TEG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767789" y="3346073"/>
            <a:ext cx="1594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Paola </a:t>
            </a:r>
            <a:r>
              <a:rPr lang="en-GB" b="1" dirty="0" err="1"/>
              <a:t>Cocco</a:t>
            </a:r>
            <a:endParaRPr lang="en-GB" b="1" dirty="0"/>
          </a:p>
        </p:txBody>
      </p:sp>
      <p:pic>
        <p:nvPicPr>
          <p:cNvPr id="6" name="Picture 2" descr="https://media.licdn.com/dms/image/C4E03AQHI8FzHUtx7qg/profile-displayphoto-shrink_200_200/0?e=1581552000&amp;v=beta&amp;t=Lj19C3jIF9ivGyL0upD3H3iGMYQKXtHKAA5i5K2ps9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0200"/>
            <a:ext cx="1843931" cy="184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6627" y="3542635"/>
            <a:ext cx="1973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Roberta Longo</a:t>
            </a:r>
            <a:endParaRPr lang="en-GB" b="1" dirty="0"/>
          </a:p>
        </p:txBody>
      </p:sp>
      <p:pic>
        <p:nvPicPr>
          <p:cNvPr id="8" name="Picture 10" descr="Image result for samuel frempong leed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9" r="44818"/>
          <a:stretch/>
        </p:blipFill>
        <p:spPr bwMode="auto">
          <a:xfrm>
            <a:off x="2494685" y="1600200"/>
            <a:ext cx="1699613" cy="198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06614" y="3585343"/>
            <a:ext cx="1865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Sam </a:t>
            </a:r>
            <a:r>
              <a:rPr lang="en-GB" b="1" dirty="0" err="1" smtClean="0"/>
              <a:t>Frempong</a:t>
            </a:r>
            <a:endParaRPr lang="en-GB" b="1" dirty="0"/>
          </a:p>
        </p:txBody>
      </p:sp>
      <p:pic>
        <p:nvPicPr>
          <p:cNvPr id="10" name="Picture 2" descr="Image result for gurdeep sago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408" y="3943610"/>
            <a:ext cx="15121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774415" y="5996605"/>
            <a:ext cx="217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Gurdeep</a:t>
            </a:r>
            <a:r>
              <a:rPr lang="en-GB" b="1" dirty="0" smtClean="0"/>
              <a:t> </a:t>
            </a:r>
            <a:r>
              <a:rPr lang="en-GB" b="1" dirty="0" err="1" smtClean="0"/>
              <a:t>Sagoo</a:t>
            </a:r>
            <a:endParaRPr lang="en-GB" b="1" dirty="0"/>
          </a:p>
        </p:txBody>
      </p:sp>
      <p:pic>
        <p:nvPicPr>
          <p:cNvPr id="12" name="Picture 4" descr="Image result for alison smith leed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29161"/>
            <a:ext cx="1522433" cy="188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7200" y="6112875"/>
            <a:ext cx="1594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Alison Smith</a:t>
            </a:r>
            <a:endParaRPr lang="en-GB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17996" t="10795" r="14504" b="13641"/>
          <a:stretch/>
        </p:blipFill>
        <p:spPr>
          <a:xfrm>
            <a:off x="2422909" y="4077072"/>
            <a:ext cx="1897553" cy="18975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39752" y="5877272"/>
            <a:ext cx="206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Armando Vargas-Palacios</a:t>
            </a:r>
            <a:endParaRPr lang="en-GB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8551" y="1528574"/>
            <a:ext cx="2377322" cy="22440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49638" y="3628918"/>
            <a:ext cx="1865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Natalie King</a:t>
            </a:r>
            <a:endParaRPr lang="en-GB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/>
          <a:srcRect l="5903" t="8465" r="8002" b="3748"/>
          <a:stretch/>
        </p:blipFill>
        <p:spPr>
          <a:xfrm>
            <a:off x="4421047" y="4017114"/>
            <a:ext cx="2160240" cy="21602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3862" y="6094106"/>
            <a:ext cx="1865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Claire Sloan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579" y="1467455"/>
            <a:ext cx="129262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5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97" y="1433920"/>
            <a:ext cx="928903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Additional Acknowledgements:</a:t>
            </a:r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dirty="0"/>
          </a:p>
        </p:txBody>
      </p:sp>
      <p:pic>
        <p:nvPicPr>
          <p:cNvPr id="6" name="Picture 2" descr="Image result for pete hall edinbur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956" y="2301126"/>
            <a:ext cx="1330305" cy="172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claire hul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578" y="2284415"/>
            <a:ext cx="1655006" cy="174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chris mcca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01" y="2240959"/>
            <a:ext cx="1789563" cy="178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michael messeng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44" y="2304863"/>
            <a:ext cx="1613295" cy="170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Image result for samuel frempong lee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1576" y="245259"/>
            <a:ext cx="8229600" cy="1143000"/>
          </a:xfrm>
        </p:spPr>
        <p:txBody>
          <a:bodyPr/>
          <a:lstStyle/>
          <a:p>
            <a:r>
              <a:rPr lang="en-GB" dirty="0" smtClean="0"/>
              <a:t>Thank you for listening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25133" y="4076214"/>
            <a:ext cx="1973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Michael Messenger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02704" y="4010075"/>
            <a:ext cx="1973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Pete </a:t>
            </a:r>
          </a:p>
          <a:p>
            <a:pPr algn="ctr"/>
            <a:r>
              <a:rPr lang="en-GB" b="1" dirty="0" smtClean="0"/>
              <a:t>Hall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97043" y="4010074"/>
            <a:ext cx="1973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Claire </a:t>
            </a:r>
          </a:p>
          <a:p>
            <a:pPr algn="ctr"/>
            <a:r>
              <a:rPr lang="en-GB" b="1" dirty="0" smtClean="0"/>
              <a:t>Hulme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66824" y="4030523"/>
            <a:ext cx="1973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Chris </a:t>
            </a:r>
          </a:p>
          <a:p>
            <a:pPr algn="ctr"/>
            <a:r>
              <a:rPr lang="en-GB" b="1" dirty="0" smtClean="0"/>
              <a:t>McCabe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5463794"/>
            <a:ext cx="7025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b.shinkins@leeds.ac.uk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3042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Evidence Pipeline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322"/>
          <a:stretch/>
        </p:blipFill>
        <p:spPr>
          <a:xfrm>
            <a:off x="21796" y="1556792"/>
            <a:ext cx="9086708" cy="488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229600" cy="1143000"/>
          </a:xfrm>
        </p:spPr>
        <p:txBody>
          <a:bodyPr/>
          <a:lstStyle/>
          <a:p>
            <a:r>
              <a:rPr lang="en-GB" dirty="0" smtClean="0"/>
              <a:t>Early Economic Modelling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417638"/>
            <a:ext cx="8579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Assess </a:t>
            </a:r>
            <a:r>
              <a:rPr lang="en-GB" sz="2200" dirty="0"/>
              <a:t>potential cost-effectiveness of new </a:t>
            </a:r>
            <a:r>
              <a:rPr lang="en-GB" sz="2200" dirty="0" smtClean="0"/>
              <a:t>diagnostics in </a:t>
            </a:r>
            <a:r>
              <a:rPr lang="en-GB" sz="2200" dirty="0"/>
              <a:t>the very early stages of development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3340384"/>
              </p:ext>
            </p:extLst>
          </p:nvPr>
        </p:nvGraphicFramePr>
        <p:xfrm>
          <a:off x="1259632" y="2317328"/>
          <a:ext cx="66247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49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124744"/>
            <a:ext cx="4476711" cy="4230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r>
              <a:rPr lang="en-GB" dirty="0" smtClean="0"/>
              <a:t>Decision Analytic Modelling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" y="4275565"/>
            <a:ext cx="5544616" cy="2159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03664" y="6076464"/>
            <a:ext cx="3540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 smtClean="0"/>
              <a:t>Sutton et al. (2018) </a:t>
            </a:r>
            <a:r>
              <a:rPr lang="en-GB" sz="1600" b="1" dirty="0" err="1" smtClean="0"/>
              <a:t>PlosOne</a:t>
            </a:r>
            <a:r>
              <a:rPr lang="en-GB" sz="1600" b="1" dirty="0" smtClean="0"/>
              <a:t>.</a:t>
            </a:r>
            <a:endParaRPr lang="en-GB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6368" y="1403648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Combines </a:t>
            </a:r>
            <a:r>
              <a:rPr lang="en-GB" sz="2400" dirty="0"/>
              <a:t>evidence from multiple sources, making best use of an often-limited evidence </a:t>
            </a:r>
            <a:r>
              <a:rPr lang="en-GB" sz="2400" dirty="0" smtClean="0"/>
              <a:t>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Extensive </a:t>
            </a:r>
            <a:r>
              <a:rPr lang="en-GB" sz="2400" dirty="0"/>
              <a:t>sensitivity </a:t>
            </a:r>
            <a:r>
              <a:rPr lang="en-GB" sz="2400" dirty="0" smtClean="0"/>
              <a:t>analyses used to characterise </a:t>
            </a:r>
            <a:r>
              <a:rPr lang="en-GB" sz="2400" dirty="0"/>
              <a:t>uncertainty</a:t>
            </a:r>
          </a:p>
        </p:txBody>
      </p:sp>
    </p:spTree>
    <p:extLst>
      <p:ext uri="{BB962C8B-B14F-4D97-AF65-F5344CB8AC3E}">
        <p14:creationId xmlns:p14="http://schemas.microsoft.com/office/powerpoint/2010/main" val="345612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94578"/>
            <a:ext cx="8229600" cy="1143000"/>
          </a:xfrm>
        </p:spPr>
        <p:txBody>
          <a:bodyPr/>
          <a:lstStyle/>
          <a:p>
            <a:r>
              <a:rPr lang="en-GB" dirty="0" smtClean="0"/>
              <a:t>Value of Information</a:t>
            </a:r>
            <a:endParaRPr lang="en-GB" dirty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350962" y="1561938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A decision in the face of uncertainty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sz="2400" dirty="0" smtClean="0"/>
              <a:t>   ... Risks an incorrect/suboptimal decision</a:t>
            </a:r>
          </a:p>
          <a:p>
            <a:r>
              <a:rPr lang="en-GB" sz="2400" dirty="0" smtClean="0"/>
              <a:t>Consequence of incorrect decision = 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sz="2400" dirty="0" smtClean="0"/>
              <a:t>   Less health or more cost</a:t>
            </a:r>
          </a:p>
          <a:p>
            <a:r>
              <a:rPr lang="en-GB" sz="2400" dirty="0" smtClean="0"/>
              <a:t>Research reduces uncertainty therefore has value  </a:t>
            </a:r>
          </a:p>
          <a:p>
            <a:pPr>
              <a:buFont typeface="Arial" panose="020B0604020202020204" pitchFamily="34" charset="0"/>
              <a:buNone/>
            </a:pPr>
            <a:endParaRPr lang="en-GB" dirty="0" smtClean="0"/>
          </a:p>
          <a:p>
            <a:pPr>
              <a:buFont typeface="Arial" panose="020B0604020202020204" pitchFamily="34" charset="0"/>
              <a:buNone/>
            </a:pPr>
            <a:endParaRPr lang="en-GB" dirty="0" smtClean="0"/>
          </a:p>
          <a:p>
            <a:pPr>
              <a:buFont typeface="Arial" panose="020B0604020202020204" pitchFamily="34" charset="0"/>
              <a:buNone/>
            </a:pPr>
            <a:endParaRPr lang="en-GB" dirty="0" smtClean="0"/>
          </a:p>
        </p:txBody>
      </p:sp>
      <p:sp>
        <p:nvSpPr>
          <p:cNvPr id="35" name="Rounded Rectangle 34"/>
          <p:cNvSpPr/>
          <p:nvPr/>
        </p:nvSpPr>
        <p:spPr>
          <a:xfrm>
            <a:off x="755576" y="4263479"/>
            <a:ext cx="1656184" cy="11521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VoI</a:t>
            </a:r>
            <a:endParaRPr lang="en-GB" sz="36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3635896" y="4263478"/>
            <a:ext cx="1944216" cy="12289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Probability of incorrect decision</a:t>
            </a:r>
            <a:endParaRPr lang="en-GB" sz="2000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6300192" y="4263479"/>
            <a:ext cx="2160240" cy="12241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Consequences of incorrect decision</a:t>
            </a:r>
            <a:endParaRPr lang="en-GB" sz="2000" b="1" dirty="0"/>
          </a:p>
        </p:txBody>
      </p:sp>
      <p:sp>
        <p:nvSpPr>
          <p:cNvPr id="38" name="Rectangle 37"/>
          <p:cNvSpPr/>
          <p:nvPr/>
        </p:nvSpPr>
        <p:spPr>
          <a:xfrm>
            <a:off x="2843808" y="4551511"/>
            <a:ext cx="576064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=</a:t>
            </a:r>
            <a:endParaRPr lang="en-GB" b="1" dirty="0"/>
          </a:p>
        </p:txBody>
      </p:sp>
      <p:sp>
        <p:nvSpPr>
          <p:cNvPr id="39" name="Rectangle 38"/>
          <p:cNvSpPr/>
          <p:nvPr/>
        </p:nvSpPr>
        <p:spPr>
          <a:xfrm>
            <a:off x="5652120" y="4551511"/>
            <a:ext cx="576064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x</a:t>
            </a:r>
            <a:endParaRPr lang="en-GB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059832" y="5703639"/>
            <a:ext cx="4464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=   expected opportunity cost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6465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Early Economic Modelling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44824"/>
            <a:ext cx="8894120" cy="369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50718474EAA341847F4F1398B5282C" ma:contentTypeVersion="0" ma:contentTypeDescription="Create a new document." ma:contentTypeScope="" ma:versionID="fe7ef508cdeef51c65110aac9aafaaf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9C77472-4A0F-4151-89FA-DEB3823191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041ABEE-9C8D-4EB2-A61B-303023B912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D304DA-A82C-4A7C-8375-98460F17716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11597</TotalTime>
  <Words>1692</Words>
  <Application>Microsoft Office PowerPoint</Application>
  <PresentationFormat>On-screen Show (4:3)</PresentationFormat>
  <Paragraphs>382</Paragraphs>
  <Slides>46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ＭＳ Ｐゴシック</vt:lpstr>
      <vt:lpstr>Arial</vt:lpstr>
      <vt:lpstr>Calibri</vt:lpstr>
      <vt:lpstr>Wingdings</vt:lpstr>
      <vt:lpstr>Default Design</vt:lpstr>
      <vt:lpstr>PowerPoint Presentation</vt:lpstr>
      <vt:lpstr>In Vitro Diagnostic MICs</vt:lpstr>
      <vt:lpstr>In Vitro Diagnostic MICs</vt:lpstr>
      <vt:lpstr>Evidence Gaps</vt:lpstr>
      <vt:lpstr>Evidence Pipeline</vt:lpstr>
      <vt:lpstr>Early Economic Modelling</vt:lpstr>
      <vt:lpstr>Decision Analytic Modelling</vt:lpstr>
      <vt:lpstr>Value of Information</vt:lpstr>
      <vt:lpstr>Early Economic Modelling</vt:lpstr>
      <vt:lpstr>Evidence Pipeline</vt:lpstr>
      <vt:lpstr>Early Economic Modelling</vt:lpstr>
      <vt:lpstr>Unmet Clinical Need</vt:lpstr>
      <vt:lpstr>Target Product Profiles</vt:lpstr>
      <vt:lpstr>Methodology Review</vt:lpstr>
      <vt:lpstr>Room for Improvement</vt:lpstr>
      <vt:lpstr>Complementary Methodology</vt:lpstr>
      <vt:lpstr>Ongoing Work</vt:lpstr>
      <vt:lpstr>Evidence Pipeline</vt:lpstr>
      <vt:lpstr>OPTIMA</vt:lpstr>
      <vt:lpstr>Early Economic Evaluation</vt:lpstr>
      <vt:lpstr>Results</vt:lpstr>
      <vt:lpstr>Value of Information Analysis</vt:lpstr>
      <vt:lpstr>Evaluation Pipeline</vt:lpstr>
      <vt:lpstr>Evaluation Pipeline</vt:lpstr>
      <vt:lpstr>Optima Prelim: Feasibility Study</vt:lpstr>
      <vt:lpstr>Value of Information Analysis</vt:lpstr>
      <vt:lpstr>Evaluation Pipeline</vt:lpstr>
      <vt:lpstr>Evaluation Pipeline</vt:lpstr>
      <vt:lpstr>OPTIMA Trial</vt:lpstr>
      <vt:lpstr>PowerPoint Presentation</vt:lpstr>
      <vt:lpstr>Evidence Pipeline</vt:lpstr>
      <vt:lpstr>RCTs of Tests</vt:lpstr>
      <vt:lpstr>Improving HTA Methodology</vt:lpstr>
      <vt:lpstr>Over to you</vt:lpstr>
      <vt:lpstr>Some examples</vt:lpstr>
      <vt:lpstr>Real-World Decision Making</vt:lpstr>
      <vt:lpstr>Review of EE Quality</vt:lpstr>
      <vt:lpstr>Analytical Performance Goals</vt:lpstr>
      <vt:lpstr>Analytical Performance Goals</vt:lpstr>
      <vt:lpstr>Evidence Pipeline</vt:lpstr>
      <vt:lpstr>CCG Decision-Making</vt:lpstr>
      <vt:lpstr>Recent Findings</vt:lpstr>
      <vt:lpstr>Supporting Decision-Making</vt:lpstr>
      <vt:lpstr>Evidence Pipeline</vt:lpstr>
      <vt:lpstr>The TEG</vt:lpstr>
      <vt:lpstr>Thank you for listening</vt:lpstr>
    </vt:vector>
  </TitlesOfParts>
  <Company>COI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 Davey</dc:creator>
  <cp:lastModifiedBy>Bethany Shinkins</cp:lastModifiedBy>
  <cp:revision>146</cp:revision>
  <dcterms:created xsi:type="dcterms:W3CDTF">2008-03-06T14:42:26Z</dcterms:created>
  <dcterms:modified xsi:type="dcterms:W3CDTF">2020-03-16T10:45:44Z</dcterms:modified>
</cp:coreProperties>
</file>