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 id="2147483759" r:id="rId3"/>
  </p:sldMasterIdLst>
  <p:notesMasterIdLst>
    <p:notesMasterId r:id="rId19"/>
  </p:notesMasterIdLst>
  <p:sldIdLst>
    <p:sldId id="257" r:id="rId4"/>
    <p:sldId id="283" r:id="rId5"/>
    <p:sldId id="256" r:id="rId6"/>
    <p:sldId id="284" r:id="rId7"/>
    <p:sldId id="294" r:id="rId8"/>
    <p:sldId id="285" r:id="rId9"/>
    <p:sldId id="293" r:id="rId10"/>
    <p:sldId id="286" r:id="rId11"/>
    <p:sldId id="287" r:id="rId12"/>
    <p:sldId id="288" r:id="rId13"/>
    <p:sldId id="289" r:id="rId14"/>
    <p:sldId id="290" r:id="rId15"/>
    <p:sldId id="291" r:id="rId16"/>
    <p:sldId id="292" r:id="rId17"/>
    <p:sldId id="29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Shinkins" initials="BS" lastIdx="4" clrIdx="0">
    <p:extLst>
      <p:ext uri="{19B8F6BF-5375-455C-9EA6-DF929625EA0E}">
        <p15:presenceInfo xmlns:p15="http://schemas.microsoft.com/office/powerpoint/2012/main" userId="b39e081ee7c5a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DF42C-542C-4208-932C-B35061E641B6}" v="2" dt="2021-02-15T17:22:38.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7568" autoAdjust="0"/>
  </p:normalViewPr>
  <p:slideViewPr>
    <p:cSldViewPr snapToGrid="0">
      <p:cViewPr varScale="1">
        <p:scale>
          <a:sx n="58" d="100"/>
          <a:sy n="58" d="100"/>
        </p:scale>
        <p:origin x="1555" y="4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Cocco" userId="fc0f37d4-d4f6-4180-9e7a-181e1ba58c2d" providerId="ADAL" clId="{115DF42C-542C-4208-932C-B35061E641B6}"/>
    <pc:docChg chg="custSel addSld modSld">
      <pc:chgData name="Paola Cocco" userId="fc0f37d4-d4f6-4180-9e7a-181e1ba58c2d" providerId="ADAL" clId="{115DF42C-542C-4208-932C-B35061E641B6}" dt="2021-02-15T17:23:50.708" v="111" actId="1076"/>
      <pc:docMkLst>
        <pc:docMk/>
      </pc:docMkLst>
      <pc:sldChg chg="modNotesTx">
        <pc:chgData name="Paola Cocco" userId="fc0f37d4-d4f6-4180-9e7a-181e1ba58c2d" providerId="ADAL" clId="{115DF42C-542C-4208-932C-B35061E641B6}" dt="2021-02-05T12:02:56.292" v="0" actId="20577"/>
        <pc:sldMkLst>
          <pc:docMk/>
          <pc:sldMk cId="753150340" sldId="257"/>
        </pc:sldMkLst>
      </pc:sldChg>
      <pc:sldChg chg="delCm">
        <pc:chgData name="Paola Cocco" userId="fc0f37d4-d4f6-4180-9e7a-181e1ba58c2d" providerId="ADAL" clId="{115DF42C-542C-4208-932C-B35061E641B6}" dt="2021-02-05T12:03:09.241" v="1" actId="1592"/>
        <pc:sldMkLst>
          <pc:docMk/>
          <pc:sldMk cId="1853022399" sldId="283"/>
        </pc:sldMkLst>
      </pc:sldChg>
      <pc:sldChg chg="modNotesTx">
        <pc:chgData name="Paola Cocco" userId="fc0f37d4-d4f6-4180-9e7a-181e1ba58c2d" providerId="ADAL" clId="{115DF42C-542C-4208-932C-B35061E641B6}" dt="2021-02-05T12:03:29.996" v="2" actId="20577"/>
        <pc:sldMkLst>
          <pc:docMk/>
          <pc:sldMk cId="1796002205" sldId="290"/>
        </pc:sldMkLst>
      </pc:sldChg>
      <pc:sldChg chg="addSp delSp modSp new mod">
        <pc:chgData name="Paola Cocco" userId="fc0f37d4-d4f6-4180-9e7a-181e1ba58c2d" providerId="ADAL" clId="{115DF42C-542C-4208-932C-B35061E641B6}" dt="2021-02-15T17:23:50.708" v="111" actId="1076"/>
        <pc:sldMkLst>
          <pc:docMk/>
          <pc:sldMk cId="368088568" sldId="295"/>
        </pc:sldMkLst>
        <pc:spChg chg="del">
          <ac:chgData name="Paola Cocco" userId="fc0f37d4-d4f6-4180-9e7a-181e1ba58c2d" providerId="ADAL" clId="{115DF42C-542C-4208-932C-B35061E641B6}" dt="2021-02-15T17:15:55.604" v="5" actId="478"/>
          <ac:spMkLst>
            <pc:docMk/>
            <pc:sldMk cId="368088568" sldId="295"/>
            <ac:spMk id="2" creationId="{AD05D28F-77DB-4A68-BEFC-84334EA805BB}"/>
          </ac:spMkLst>
        </pc:spChg>
        <pc:spChg chg="del">
          <ac:chgData name="Paola Cocco" userId="fc0f37d4-d4f6-4180-9e7a-181e1ba58c2d" providerId="ADAL" clId="{115DF42C-542C-4208-932C-B35061E641B6}" dt="2021-02-15T17:15:52.906" v="4" actId="478"/>
          <ac:spMkLst>
            <pc:docMk/>
            <pc:sldMk cId="368088568" sldId="295"/>
            <ac:spMk id="3" creationId="{442CBF21-798B-4D86-B4B9-4B7EDF542798}"/>
          </ac:spMkLst>
        </pc:spChg>
        <pc:spChg chg="add mod">
          <ac:chgData name="Paola Cocco" userId="fc0f37d4-d4f6-4180-9e7a-181e1ba58c2d" providerId="ADAL" clId="{115DF42C-542C-4208-932C-B35061E641B6}" dt="2021-02-15T17:23:50.708" v="111" actId="1076"/>
          <ac:spMkLst>
            <pc:docMk/>
            <pc:sldMk cId="368088568" sldId="295"/>
            <ac:spMk id="4" creationId="{5BDDE5E4-5A22-44E5-A9DF-AC1260D2FF04}"/>
          </ac:spMkLst>
        </pc:spChg>
      </pc:sldChg>
    </pc:docChg>
  </pc:docChgLst>
  <pc:docChgLst>
    <pc:chgData name="Paola Cocco" userId="fc0f37d4-d4f6-4180-9e7a-181e1ba58c2d" providerId="ADAL" clId="{4B739E0F-B89F-42D1-99FD-D53B7F406A91}"/>
    <pc:docChg chg="undo custSel addSld modSld sldOrd">
      <pc:chgData name="Paola Cocco" userId="fc0f37d4-d4f6-4180-9e7a-181e1ba58c2d" providerId="ADAL" clId="{4B739E0F-B89F-42D1-99FD-D53B7F406A91}" dt="2020-11-19T08:05:34.714" v="746" actId="14100"/>
      <pc:docMkLst>
        <pc:docMk/>
      </pc:docMkLst>
      <pc:sldChg chg="modSp mod modNotesTx">
        <pc:chgData name="Paola Cocco" userId="fc0f37d4-d4f6-4180-9e7a-181e1ba58c2d" providerId="ADAL" clId="{4B739E0F-B89F-42D1-99FD-D53B7F406A91}" dt="2020-11-18T10:36:45.065" v="635" actId="20577"/>
        <pc:sldMkLst>
          <pc:docMk/>
          <pc:sldMk cId="1687337797" sldId="256"/>
        </pc:sldMkLst>
        <pc:spChg chg="mod">
          <ac:chgData name="Paola Cocco" userId="fc0f37d4-d4f6-4180-9e7a-181e1ba58c2d" providerId="ADAL" clId="{4B739E0F-B89F-42D1-99FD-D53B7F406A91}" dt="2020-11-18T09:32:43.946" v="373" actId="14100"/>
          <ac:spMkLst>
            <pc:docMk/>
            <pc:sldMk cId="1687337797" sldId="256"/>
            <ac:spMk id="6" creationId="{CE081ADA-24A3-4019-9949-6779DE0DC23B}"/>
          </ac:spMkLst>
        </pc:spChg>
        <pc:spChg chg="mod">
          <ac:chgData name="Paola Cocco" userId="fc0f37d4-d4f6-4180-9e7a-181e1ba58c2d" providerId="ADAL" clId="{4B739E0F-B89F-42D1-99FD-D53B7F406A91}" dt="2020-11-18T09:40:45.329" v="455" actId="1076"/>
          <ac:spMkLst>
            <pc:docMk/>
            <pc:sldMk cId="1687337797" sldId="256"/>
            <ac:spMk id="7" creationId="{325F3121-FF1E-4355-9C1E-EB1D362DE814}"/>
          </ac:spMkLst>
        </pc:spChg>
        <pc:picChg chg="mod">
          <ac:chgData name="Paola Cocco" userId="fc0f37d4-d4f6-4180-9e7a-181e1ba58c2d" providerId="ADAL" clId="{4B739E0F-B89F-42D1-99FD-D53B7F406A91}" dt="2020-11-18T09:40:43.373" v="454" actId="1076"/>
          <ac:picMkLst>
            <pc:docMk/>
            <pc:sldMk cId="1687337797" sldId="256"/>
            <ac:picMk id="8" creationId="{1844AD61-C453-4BE4-AAFE-CE27099D5842}"/>
          </ac:picMkLst>
        </pc:picChg>
      </pc:sldChg>
      <pc:sldChg chg="modNotesTx">
        <pc:chgData name="Paola Cocco" userId="fc0f37d4-d4f6-4180-9e7a-181e1ba58c2d" providerId="ADAL" clId="{4B739E0F-B89F-42D1-99FD-D53B7F406A91}" dt="2020-11-18T10:36:11.320" v="634" actId="20577"/>
        <pc:sldMkLst>
          <pc:docMk/>
          <pc:sldMk cId="753150340" sldId="257"/>
        </pc:sldMkLst>
      </pc:sldChg>
      <pc:sldChg chg="addSp delSp modSp mod modCm modNotes modNotesTx">
        <pc:chgData name="Paola Cocco" userId="fc0f37d4-d4f6-4180-9e7a-181e1ba58c2d" providerId="ADAL" clId="{4B739E0F-B89F-42D1-99FD-D53B7F406A91}" dt="2020-11-18T12:08:19.918" v="713" actId="404"/>
        <pc:sldMkLst>
          <pc:docMk/>
          <pc:sldMk cId="1853022399" sldId="283"/>
        </pc:sldMkLst>
        <pc:spChg chg="mod">
          <ac:chgData name="Paola Cocco" userId="fc0f37d4-d4f6-4180-9e7a-181e1ba58c2d" providerId="ADAL" clId="{4B739E0F-B89F-42D1-99FD-D53B7F406A91}" dt="2020-11-18T09:33:34.096" v="379" actId="1076"/>
          <ac:spMkLst>
            <pc:docMk/>
            <pc:sldMk cId="1853022399" sldId="283"/>
            <ac:spMk id="2" creationId="{00000000-0000-0000-0000-000000000000}"/>
          </ac:spMkLst>
        </pc:spChg>
        <pc:spChg chg="mod">
          <ac:chgData name="Paola Cocco" userId="fc0f37d4-d4f6-4180-9e7a-181e1ba58c2d" providerId="ADAL" clId="{4B739E0F-B89F-42D1-99FD-D53B7F406A91}" dt="2020-11-18T09:32:12.320" v="370" actId="1076"/>
          <ac:spMkLst>
            <pc:docMk/>
            <pc:sldMk cId="1853022399" sldId="283"/>
            <ac:spMk id="3" creationId="{BE5E30A0-F3B1-4F73-A7B3-1030C561635E}"/>
          </ac:spMkLst>
        </pc:spChg>
        <pc:spChg chg="mod">
          <ac:chgData name="Paola Cocco" userId="fc0f37d4-d4f6-4180-9e7a-181e1ba58c2d" providerId="ADAL" clId="{4B739E0F-B89F-42D1-99FD-D53B7F406A91}" dt="2020-11-18T09:32:23.085" v="372" actId="1076"/>
          <ac:spMkLst>
            <pc:docMk/>
            <pc:sldMk cId="1853022399" sldId="283"/>
            <ac:spMk id="4" creationId="{00000000-0000-0000-0000-000000000000}"/>
          </ac:spMkLst>
        </pc:spChg>
        <pc:spChg chg="add mod">
          <ac:chgData name="Paola Cocco" userId="fc0f37d4-d4f6-4180-9e7a-181e1ba58c2d" providerId="ADAL" clId="{4B739E0F-B89F-42D1-99FD-D53B7F406A91}" dt="2020-11-18T09:51:22.597" v="547" actId="1076"/>
          <ac:spMkLst>
            <pc:docMk/>
            <pc:sldMk cId="1853022399" sldId="283"/>
            <ac:spMk id="8" creationId="{B767AE09-5679-4BC3-A1D0-85CDA6928699}"/>
          </ac:spMkLst>
        </pc:spChg>
        <pc:picChg chg="del">
          <ac:chgData name="Paola Cocco" userId="fc0f37d4-d4f6-4180-9e7a-181e1ba58c2d" providerId="ADAL" clId="{4B739E0F-B89F-42D1-99FD-D53B7F406A91}" dt="2020-11-18T09:26:03.034" v="111" actId="478"/>
          <ac:picMkLst>
            <pc:docMk/>
            <pc:sldMk cId="1853022399" sldId="283"/>
            <ac:picMk id="6" creationId="{00000000-0000-0000-0000-000000000000}"/>
          </ac:picMkLst>
        </pc:picChg>
        <pc:picChg chg="add mod ord">
          <ac:chgData name="Paola Cocco" userId="fc0f37d4-d4f6-4180-9e7a-181e1ba58c2d" providerId="ADAL" clId="{4B739E0F-B89F-42D1-99FD-D53B7F406A91}" dt="2020-11-18T09:51:20.450" v="546" actId="14100"/>
          <ac:picMkLst>
            <pc:docMk/>
            <pc:sldMk cId="1853022399" sldId="283"/>
            <ac:picMk id="7" creationId="{9CFBE947-AD58-4858-B69D-BC8ADD8480B2}"/>
          </ac:picMkLst>
        </pc:picChg>
      </pc:sldChg>
      <pc:sldChg chg="modSp mod modNotes modNotesTx">
        <pc:chgData name="Paola Cocco" userId="fc0f37d4-d4f6-4180-9e7a-181e1ba58c2d" providerId="ADAL" clId="{4B739E0F-B89F-42D1-99FD-D53B7F406A91}" dt="2020-11-18T12:08:00.044" v="706" actId="404"/>
        <pc:sldMkLst>
          <pc:docMk/>
          <pc:sldMk cId="3852245129" sldId="284"/>
        </pc:sldMkLst>
        <pc:spChg chg="mod">
          <ac:chgData name="Paola Cocco" userId="fc0f37d4-d4f6-4180-9e7a-181e1ba58c2d" providerId="ADAL" clId="{4B739E0F-B89F-42D1-99FD-D53B7F406A91}" dt="2020-11-18T09:33:39.138" v="380" actId="1076"/>
          <ac:spMkLst>
            <pc:docMk/>
            <pc:sldMk cId="3852245129" sldId="284"/>
            <ac:spMk id="9" creationId="{BF530F35-FE36-4A7C-A69B-791B7A424105}"/>
          </ac:spMkLst>
        </pc:spChg>
        <pc:picChg chg="mod">
          <ac:chgData name="Paola Cocco" userId="fc0f37d4-d4f6-4180-9e7a-181e1ba58c2d" providerId="ADAL" clId="{4B739E0F-B89F-42D1-99FD-D53B7F406A91}" dt="2020-11-18T09:51:45.922" v="562" actId="1036"/>
          <ac:picMkLst>
            <pc:docMk/>
            <pc:sldMk cId="3852245129" sldId="284"/>
            <ac:picMk id="7" creationId="{E4E4EDD1-E866-49CE-AACD-6C964E4042F9}"/>
          </ac:picMkLst>
        </pc:picChg>
      </pc:sldChg>
      <pc:sldChg chg="modSp mod modNotesTx">
        <pc:chgData name="Paola Cocco" userId="fc0f37d4-d4f6-4180-9e7a-181e1ba58c2d" providerId="ADAL" clId="{4B739E0F-B89F-42D1-99FD-D53B7F406A91}" dt="2020-11-18T12:07:10.636" v="703" actId="20577"/>
        <pc:sldMkLst>
          <pc:docMk/>
          <pc:sldMk cId="1172303177" sldId="285"/>
        </pc:sldMkLst>
        <pc:picChg chg="mod">
          <ac:chgData name="Paola Cocco" userId="fc0f37d4-d4f6-4180-9e7a-181e1ba58c2d" providerId="ADAL" clId="{4B739E0F-B89F-42D1-99FD-D53B7F406A91}" dt="2020-11-18T09:47:06.001" v="495" actId="1076"/>
          <ac:picMkLst>
            <pc:docMk/>
            <pc:sldMk cId="1172303177" sldId="285"/>
            <ac:picMk id="9" creationId="{0CFBCC02-314F-45A9-9803-0AE0CC004B69}"/>
          </ac:picMkLst>
        </pc:picChg>
      </pc:sldChg>
      <pc:sldChg chg="modSp mod">
        <pc:chgData name="Paola Cocco" userId="fc0f37d4-d4f6-4180-9e7a-181e1ba58c2d" providerId="ADAL" clId="{4B739E0F-B89F-42D1-99FD-D53B7F406A91}" dt="2020-11-18T09:41:58.420" v="480" actId="1037"/>
        <pc:sldMkLst>
          <pc:docMk/>
          <pc:sldMk cId="1923423862" sldId="286"/>
        </pc:sldMkLst>
        <pc:picChg chg="mod">
          <ac:chgData name="Paola Cocco" userId="fc0f37d4-d4f6-4180-9e7a-181e1ba58c2d" providerId="ADAL" clId="{4B739E0F-B89F-42D1-99FD-D53B7F406A91}" dt="2020-11-18T09:41:58.420" v="480" actId="1037"/>
          <ac:picMkLst>
            <pc:docMk/>
            <pc:sldMk cId="1923423862" sldId="286"/>
            <ac:picMk id="2" creationId="{9370CD2F-8B4B-4F87-9FCA-718499273075}"/>
          </ac:picMkLst>
        </pc:picChg>
      </pc:sldChg>
      <pc:sldChg chg="modSp mod">
        <pc:chgData name="Paola Cocco" userId="fc0f37d4-d4f6-4180-9e7a-181e1ba58c2d" providerId="ADAL" clId="{4B739E0F-B89F-42D1-99FD-D53B7F406A91}" dt="2020-11-18T09:55:27.026" v="608" actId="14100"/>
        <pc:sldMkLst>
          <pc:docMk/>
          <pc:sldMk cId="65816414" sldId="287"/>
        </pc:sldMkLst>
        <pc:picChg chg="mod">
          <ac:chgData name="Paola Cocco" userId="fc0f37d4-d4f6-4180-9e7a-181e1ba58c2d" providerId="ADAL" clId="{4B739E0F-B89F-42D1-99FD-D53B7F406A91}" dt="2020-11-18T09:55:27.026" v="608" actId="14100"/>
          <ac:picMkLst>
            <pc:docMk/>
            <pc:sldMk cId="65816414" sldId="287"/>
            <ac:picMk id="3" creationId="{7DFA4377-EB00-4878-B035-3FB7D5BD5926}"/>
          </ac:picMkLst>
        </pc:picChg>
      </pc:sldChg>
      <pc:sldChg chg="modNotesTx">
        <pc:chgData name="Paola Cocco" userId="fc0f37d4-d4f6-4180-9e7a-181e1ba58c2d" providerId="ADAL" clId="{4B739E0F-B89F-42D1-99FD-D53B7F406A91}" dt="2020-11-18T10:04:09.808" v="610"/>
        <pc:sldMkLst>
          <pc:docMk/>
          <pc:sldMk cId="217654092" sldId="288"/>
        </pc:sldMkLst>
      </pc:sldChg>
      <pc:sldChg chg="modSp mod modNotesTx">
        <pc:chgData name="Paola Cocco" userId="fc0f37d4-d4f6-4180-9e7a-181e1ba58c2d" providerId="ADAL" clId="{4B739E0F-B89F-42D1-99FD-D53B7F406A91}" dt="2020-11-18T10:57:38.356" v="639" actId="20577"/>
        <pc:sldMkLst>
          <pc:docMk/>
          <pc:sldMk cId="2501278372" sldId="289"/>
        </pc:sldMkLst>
        <pc:spChg chg="mod">
          <ac:chgData name="Paola Cocco" userId="fc0f37d4-d4f6-4180-9e7a-181e1ba58c2d" providerId="ADAL" clId="{4B739E0F-B89F-42D1-99FD-D53B7F406A91}" dt="2020-11-18T09:48:06.558" v="503" actId="1076"/>
          <ac:spMkLst>
            <pc:docMk/>
            <pc:sldMk cId="2501278372" sldId="289"/>
            <ac:spMk id="2" creationId="{00000000-0000-0000-0000-000000000000}"/>
          </ac:spMkLst>
        </pc:spChg>
      </pc:sldChg>
      <pc:sldChg chg="modNotes modNotesTx">
        <pc:chgData name="Paola Cocco" userId="fc0f37d4-d4f6-4180-9e7a-181e1ba58c2d" providerId="ADAL" clId="{4B739E0F-B89F-42D1-99FD-D53B7F406A91}" dt="2020-11-18T12:08:34.730" v="715" actId="14100"/>
        <pc:sldMkLst>
          <pc:docMk/>
          <pc:sldMk cId="1796002205" sldId="290"/>
        </pc:sldMkLst>
      </pc:sldChg>
      <pc:sldChg chg="addSp delSp modSp mod modNotes modNotesTx">
        <pc:chgData name="Paola Cocco" userId="fc0f37d4-d4f6-4180-9e7a-181e1ba58c2d" providerId="ADAL" clId="{4B739E0F-B89F-42D1-99FD-D53B7F406A91}" dt="2020-11-19T08:05:34.714" v="746" actId="14100"/>
        <pc:sldMkLst>
          <pc:docMk/>
          <pc:sldMk cId="97135828" sldId="291"/>
        </pc:sldMkLst>
        <pc:spChg chg="mod">
          <ac:chgData name="Paola Cocco" userId="fc0f37d4-d4f6-4180-9e7a-181e1ba58c2d" providerId="ADAL" clId="{4B739E0F-B89F-42D1-99FD-D53B7F406A91}" dt="2020-11-19T08:05:16.994" v="743" actId="1076"/>
          <ac:spMkLst>
            <pc:docMk/>
            <pc:sldMk cId="97135828" sldId="291"/>
            <ac:spMk id="3" creationId="{59C9C4A1-CDA2-4E34-BEC2-335F86ED884B}"/>
          </ac:spMkLst>
        </pc:spChg>
        <pc:spChg chg="add del mod">
          <ac:chgData name="Paola Cocco" userId="fc0f37d4-d4f6-4180-9e7a-181e1ba58c2d" providerId="ADAL" clId="{4B739E0F-B89F-42D1-99FD-D53B7F406A91}" dt="2020-11-18T09:37:05.549" v="450"/>
          <ac:spMkLst>
            <pc:docMk/>
            <pc:sldMk cId="97135828" sldId="291"/>
            <ac:spMk id="4" creationId="{D017A51B-D414-4050-A9FD-D1EDC44DE15B}"/>
          </ac:spMkLst>
        </pc:spChg>
        <pc:spChg chg="add mod">
          <ac:chgData name="Paola Cocco" userId="fc0f37d4-d4f6-4180-9e7a-181e1ba58c2d" providerId="ADAL" clId="{4B739E0F-B89F-42D1-99FD-D53B7F406A91}" dt="2020-11-19T08:05:34.714" v="746" actId="14100"/>
          <ac:spMkLst>
            <pc:docMk/>
            <pc:sldMk cId="97135828" sldId="291"/>
            <ac:spMk id="5" creationId="{3500EC5E-983D-4EF1-941F-4F238EBA0C35}"/>
          </ac:spMkLst>
        </pc:spChg>
      </pc:sldChg>
      <pc:sldChg chg="modSp mod">
        <pc:chgData name="Paola Cocco" userId="fc0f37d4-d4f6-4180-9e7a-181e1ba58c2d" providerId="ADAL" clId="{4B739E0F-B89F-42D1-99FD-D53B7F406A91}" dt="2020-11-18T09:53:57.316" v="605" actId="1038"/>
        <pc:sldMkLst>
          <pc:docMk/>
          <pc:sldMk cId="4280850637" sldId="292"/>
        </pc:sldMkLst>
        <pc:spChg chg="mod">
          <ac:chgData name="Paola Cocco" userId="fc0f37d4-d4f6-4180-9e7a-181e1ba58c2d" providerId="ADAL" clId="{4B739E0F-B89F-42D1-99FD-D53B7F406A91}" dt="2020-11-18T09:53:57.316" v="605" actId="1038"/>
          <ac:spMkLst>
            <pc:docMk/>
            <pc:sldMk cId="4280850637" sldId="292"/>
            <ac:spMk id="2" creationId="{00000000-0000-0000-0000-000000000000}"/>
          </ac:spMkLst>
        </pc:spChg>
        <pc:spChg chg="mod">
          <ac:chgData name="Paola Cocco" userId="fc0f37d4-d4f6-4180-9e7a-181e1ba58c2d" providerId="ADAL" clId="{4B739E0F-B89F-42D1-99FD-D53B7F406A91}" dt="2020-11-18T09:37:12.972" v="452" actId="1076"/>
          <ac:spMkLst>
            <pc:docMk/>
            <pc:sldMk cId="4280850637" sldId="292"/>
            <ac:spMk id="5" creationId="{10F696B9-40A6-4732-A55F-4D69EB188AD9}"/>
          </ac:spMkLst>
        </pc:spChg>
        <pc:picChg chg="mod">
          <ac:chgData name="Paola Cocco" userId="fc0f37d4-d4f6-4180-9e7a-181e1ba58c2d" providerId="ADAL" clId="{4B739E0F-B89F-42D1-99FD-D53B7F406A91}" dt="2020-11-18T09:37:08.316" v="451" actId="1076"/>
          <ac:picMkLst>
            <pc:docMk/>
            <pc:sldMk cId="4280850637" sldId="292"/>
            <ac:picMk id="2050" creationId="{2A170590-6D29-46E4-9BF4-7926E057E87E}"/>
          </ac:picMkLst>
        </pc:picChg>
      </pc:sldChg>
      <pc:sldChg chg="modSp mod">
        <pc:chgData name="Paola Cocco" userId="fc0f37d4-d4f6-4180-9e7a-181e1ba58c2d" providerId="ADAL" clId="{4B739E0F-B89F-42D1-99FD-D53B7F406A91}" dt="2020-11-18T09:52:33.453" v="570" actId="1076"/>
        <pc:sldMkLst>
          <pc:docMk/>
          <pc:sldMk cId="3167155991" sldId="293"/>
        </pc:sldMkLst>
        <pc:picChg chg="mod">
          <ac:chgData name="Paola Cocco" userId="fc0f37d4-d4f6-4180-9e7a-181e1ba58c2d" providerId="ADAL" clId="{4B739E0F-B89F-42D1-99FD-D53B7F406A91}" dt="2020-11-18T09:52:33.453" v="570" actId="1076"/>
          <ac:picMkLst>
            <pc:docMk/>
            <pc:sldMk cId="3167155991" sldId="293"/>
            <ac:picMk id="6" creationId="{3A7D680E-4E22-4353-8681-4F5AA187B9F3}"/>
          </ac:picMkLst>
        </pc:picChg>
      </pc:sldChg>
      <pc:sldChg chg="addSp delSp modSp add mod ord modNotesTx">
        <pc:chgData name="Paola Cocco" userId="fc0f37d4-d4f6-4180-9e7a-181e1ba58c2d" providerId="ADAL" clId="{4B739E0F-B89F-42D1-99FD-D53B7F406A91}" dt="2020-11-18T09:33:58.896" v="402" actId="1037"/>
        <pc:sldMkLst>
          <pc:docMk/>
          <pc:sldMk cId="2389552538" sldId="294"/>
        </pc:sldMkLst>
        <pc:spChg chg="del">
          <ac:chgData name="Paola Cocco" userId="fc0f37d4-d4f6-4180-9e7a-181e1ba58c2d" providerId="ADAL" clId="{4B739E0F-B89F-42D1-99FD-D53B7F406A91}" dt="2020-11-18T08:39:35.169" v="6" actId="478"/>
          <ac:spMkLst>
            <pc:docMk/>
            <pc:sldMk cId="2389552538" sldId="294"/>
            <ac:spMk id="3" creationId="{799A4FBD-B9CD-432A-BBD4-CABB80FC0944}"/>
          </ac:spMkLst>
        </pc:spChg>
        <pc:spChg chg="add del mod">
          <ac:chgData name="Paola Cocco" userId="fc0f37d4-d4f6-4180-9e7a-181e1ba58c2d" providerId="ADAL" clId="{4B739E0F-B89F-42D1-99FD-D53B7F406A91}" dt="2020-11-18T08:54:53.730" v="35" actId="478"/>
          <ac:spMkLst>
            <pc:docMk/>
            <pc:sldMk cId="2389552538" sldId="294"/>
            <ac:spMk id="5" creationId="{3F17ADAB-0DBC-4DE7-97D3-BFC0DDD7A642}"/>
          </ac:spMkLst>
        </pc:spChg>
        <pc:spChg chg="del">
          <ac:chgData name="Paola Cocco" userId="fc0f37d4-d4f6-4180-9e7a-181e1ba58c2d" providerId="ADAL" clId="{4B739E0F-B89F-42D1-99FD-D53B7F406A91}" dt="2020-11-18T08:39:38.501" v="7" actId="478"/>
          <ac:spMkLst>
            <pc:docMk/>
            <pc:sldMk cId="2389552538" sldId="294"/>
            <ac:spMk id="12" creationId="{10294E9E-5D82-4721-AC54-532CA9BD53D9}"/>
          </ac:spMkLst>
        </pc:spChg>
        <pc:picChg chg="add mod">
          <ac:chgData name="Paola Cocco" userId="fc0f37d4-d4f6-4180-9e7a-181e1ba58c2d" providerId="ADAL" clId="{4B739E0F-B89F-42D1-99FD-D53B7F406A91}" dt="2020-11-18T09:33:58.896" v="402" actId="1037"/>
          <ac:picMkLst>
            <pc:docMk/>
            <pc:sldMk cId="2389552538" sldId="294"/>
            <ac:picMk id="4" creationId="{155C2585-3477-409A-BB70-23E5959CF161}"/>
          </ac:picMkLst>
        </pc:picChg>
        <pc:picChg chg="del">
          <ac:chgData name="Paola Cocco" userId="fc0f37d4-d4f6-4180-9e7a-181e1ba58c2d" providerId="ADAL" clId="{4B739E0F-B89F-42D1-99FD-D53B7F406A91}" dt="2020-11-18T08:39:33.434" v="5" actId="478"/>
          <ac:picMkLst>
            <pc:docMk/>
            <pc:sldMk cId="2389552538" sldId="294"/>
            <ac:picMk id="9" creationId="{0CFBCC02-314F-45A9-9803-0AE0CC004B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2FFE7-D3B1-4476-B256-06B45A5711BE}" type="datetimeFigureOut">
              <a:rPr lang="en-GB" smtClean="0"/>
              <a:t>15/02/2021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00DD4-EE77-42C0-880B-A45D6030F223}" type="slidenum">
              <a:rPr lang="en-GB" smtClean="0"/>
              <a:t>‹#›</a:t>
            </a:fld>
            <a:endParaRPr lang="en-GB"/>
          </a:p>
        </p:txBody>
      </p:sp>
    </p:spTree>
    <p:extLst>
      <p:ext uri="{BB962C8B-B14F-4D97-AF65-F5344CB8AC3E}">
        <p14:creationId xmlns:p14="http://schemas.microsoft.com/office/powerpoint/2010/main" val="77310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F84492-CA57-47CD-BE46-19DBDE7A5804}" type="slidenum">
              <a:rPr lang="en-GB" smtClean="0"/>
              <a:t>1</a:t>
            </a:fld>
            <a:endParaRPr lang="en-GB"/>
          </a:p>
        </p:txBody>
      </p:sp>
    </p:spTree>
    <p:extLst>
      <p:ext uri="{BB962C8B-B14F-4D97-AF65-F5344CB8AC3E}">
        <p14:creationId xmlns:p14="http://schemas.microsoft.com/office/powerpoint/2010/main" val="208784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figure reports the test characteristic categories in absolute number of included TPPs</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TPPs included some characteristics on unmet clinical need, analytical performance and clinical validity for the test being described</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majority of TPPs mentioned desirable characteristics about human factors, infrastructural and regulatory requirements and costs</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On the contrary, only 3 TPPs provided some guidance on the test environmental footprint, whilst two TPPs featured specifications on test impact on patient health, namely test clinical utility.</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10</a:t>
            </a:fld>
            <a:endParaRPr lang="en-GB"/>
          </a:p>
        </p:txBody>
      </p:sp>
    </p:spTree>
    <p:extLst>
      <p:ext uri="{BB962C8B-B14F-4D97-AF65-F5344CB8AC3E}">
        <p14:creationId xmlns:p14="http://schemas.microsoft.com/office/powerpoint/2010/main" val="172815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believe that TPPs could be extremely useful for test manufacturers as they identify upfront which test characteristics a new test should have to fulfil a pre-specified unmet clinical need. </a:t>
            </a:r>
          </a:p>
          <a:p>
            <a:pPr marL="342900" lvl="0" indent="-342900">
              <a:lnSpc>
                <a:spcPct val="107000"/>
              </a:lnSpc>
              <a:spcAft>
                <a:spcPts val="0"/>
              </a:spcAft>
              <a:buFont typeface="Symbol" panose="05050102010706020507" pitchFamily="18" charset="2"/>
              <a:buChar char=""/>
            </a:pPr>
            <a:r>
              <a:rPr lang="en-GB" sz="1200" kern="1200" dirty="0">
                <a:solidFill>
                  <a:schemeClr val="tx1"/>
                </a:solidFill>
                <a:effectLst/>
                <a:latin typeface="+mn-lt"/>
                <a:ea typeface="+mn-ea"/>
                <a:cs typeface="+mn-cs"/>
              </a:rPr>
              <a:t>This review shows that all TPPs provided guidance on medical tests on infectious diseases. The primary focus on infectious diseases may be explained by the remit of the global organizations who usually fund TPPs. For instance, WHO established the ‘</a:t>
            </a:r>
            <a:r>
              <a:rPr lang="en-GB" sz="1200" i="1" kern="1200" dirty="0">
                <a:solidFill>
                  <a:schemeClr val="tx1"/>
                </a:solidFill>
                <a:effectLst/>
                <a:latin typeface="+mn-lt"/>
                <a:ea typeface="+mn-ea"/>
                <a:cs typeface="+mn-cs"/>
              </a:rPr>
              <a:t>R&amp;D Blueprint’</a:t>
            </a:r>
            <a:r>
              <a:rPr lang="en-GB" sz="1200" kern="1200" dirty="0">
                <a:solidFill>
                  <a:schemeClr val="tx1"/>
                </a:solidFill>
                <a:effectLst/>
                <a:latin typeface="+mn-lt"/>
                <a:ea typeface="+mn-ea"/>
                <a:cs typeface="+mn-cs"/>
              </a:rPr>
              <a:t>, which aims to promote R&amp;D activities (tests, vaccines, medicines) during epidemics by commissioning TPPs to guide the development process.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kern="1200" dirty="0">
                <a:solidFill>
                  <a:schemeClr val="tx1"/>
                </a:solidFill>
                <a:effectLst/>
                <a:latin typeface="+mn-lt"/>
                <a:ea typeface="+mn-ea"/>
                <a:cs typeface="+mn-cs"/>
              </a:rPr>
              <a:t>We believe that the development of TPPs should not be limited to one specific disease area or clinical setting; the concept of ‘beginning with an end in mind’ embodied by TPPs could support both international and national health decision-makers in stimulating innovation of new tests in any disease area.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2BCABFF-3833-47CB-96B9-3B071BAB4B5F}" type="slidenum">
              <a:rPr lang="en-GB" smtClean="0"/>
              <a:t>11</a:t>
            </a:fld>
            <a:endParaRPr lang="en-GB"/>
          </a:p>
        </p:txBody>
      </p:sp>
    </p:spTree>
    <p:extLst>
      <p:ext uri="{BB962C8B-B14F-4D97-AF65-F5344CB8AC3E}">
        <p14:creationId xmlns:p14="http://schemas.microsoft.com/office/powerpoint/2010/main" val="245181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698255" cy="3600450"/>
          </a:xfrm>
        </p:spPr>
        <p:txBody>
          <a:bodyPr/>
          <a:lstStyle/>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also identified some methodological limitations relating to current TPP development.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Aft>
                <a:spcPts val="0"/>
              </a:spcAft>
              <a:buFont typeface="+mj-lt"/>
              <a:buAutoNum type="arabicPeriod"/>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First, very few of the TPPs reported characteristics relating to the impact a new test should have on patient health, whilst cost-effectiveness was completely overlooked. </a:t>
            </a:r>
          </a:p>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TPPs reported desirable costs/price of a test, but none of these requirements was based on cost-effectiveness estimates. We believe that it is important to consider the cost of a new text in the context of the benefits that the test may provide. </a:t>
            </a:r>
            <a:r>
              <a:rPr lang="en-GB" sz="1200" kern="1200" dirty="0">
                <a:solidFill>
                  <a:schemeClr val="tx1"/>
                </a:solidFill>
                <a:effectLst/>
                <a:latin typeface="+mn-lt"/>
                <a:ea typeface="+mn-ea"/>
                <a:cs typeface="+mn-cs"/>
              </a:rPr>
              <a:t>For example, a new test may be relatively expensive but may also improve patient health to the extent that the additional is justified.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mj-lt"/>
              <a:buNone/>
              <a:tabLst>
                <a:tab pos="45720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mj-lt"/>
              <a:buNone/>
              <a:tabLst>
                <a:tab pos="457200" algn="l"/>
              </a:tabLs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2. Second, current TPP methodology relies solely on non-systematic searches of the literature and expert opinion as main sources for desirable characteristics. </a:t>
            </a:r>
          </a:p>
          <a:p>
            <a:pPr marL="0" lvl="0" indent="0">
              <a:lnSpc>
                <a:spcPct val="106000"/>
              </a:lnSpc>
              <a:spcAft>
                <a:spcPts val="800"/>
              </a:spcAft>
              <a:buFont typeface="+mj-lt"/>
              <a:buNone/>
              <a:tabLst>
                <a:tab pos="457200" algn="l"/>
              </a:tabLst>
            </a:pPr>
            <a:r>
              <a:rPr lang="en-GB" sz="1200" dirty="0">
                <a:effectLst/>
                <a:latin typeface="Times New Roman" panose="02020603050405020304" pitchFamily="18" charset="0"/>
                <a:ea typeface="Times New Roman" panose="02020603050405020304" pitchFamily="18" charset="0"/>
              </a:rPr>
              <a:t>3. There was also a lack of transparency in terms of the methods used to develop</a:t>
            </a:r>
            <a:r>
              <a:rPr lang="en-GB" sz="1200" baseline="0" dirty="0">
                <a:effectLst/>
                <a:latin typeface="Times New Roman" panose="02020603050405020304" pitchFamily="18" charset="0"/>
                <a:ea typeface="Times New Roman" panose="02020603050405020304" pitchFamily="18" charset="0"/>
              </a:rPr>
              <a:t> the TPPs</a:t>
            </a:r>
            <a:r>
              <a:rPr lang="en-GB" sz="1200" dirty="0">
                <a:effectLst/>
                <a:latin typeface="Times New Roman" panose="02020603050405020304" pitchFamily="18" charset="0"/>
                <a:ea typeface="Times New Roman" panose="02020603050405020304" pitchFamily="18" charset="0"/>
              </a:rPr>
              <a:t>. For example, few TPPs reported how the expert selection process took place and which literature TPPs were based on. </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 typeface="+mj-lt"/>
              <a:buNone/>
              <a:tabLst>
                <a:tab pos="457200" algn="l"/>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800"/>
              </a:spcAft>
              <a:buFont typeface="+mj-lt"/>
              <a:buAutoNum type="arabicPeriod"/>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71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pPr marL="0" lvl="0" indent="0">
              <a:lnSpc>
                <a:spcPct val="106000"/>
              </a:lnSpc>
              <a:spcAft>
                <a:spcPts val="800"/>
              </a:spcAft>
              <a:buFont typeface="+mj-lt"/>
              <a:buNone/>
              <a:tabLst>
                <a:tab pos="457200" algn="l"/>
              </a:tabLst>
            </a:pPr>
            <a:r>
              <a:rPr lang="en-GB" sz="1200" dirty="0">
                <a:effectLst/>
                <a:latin typeface="Times New Roman" panose="02020603050405020304" pitchFamily="18" charset="0"/>
                <a:ea typeface="Times New Roman" panose="02020603050405020304" pitchFamily="18" charset="0"/>
              </a:rPr>
              <a:t>Finally, we have identified some areas for future research in relation to the current TPP methodology. </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a:p>
            <a:pPr marL="171450" lvl="0" indent="-171450">
              <a:lnSpc>
                <a:spcPct val="106000"/>
              </a:lnSpc>
              <a:spcAft>
                <a:spcPts val="800"/>
              </a:spcAft>
              <a:buFont typeface="Arial" panose="020B0604020202020204" pitchFamily="34" charset="0"/>
              <a:buChar char="•"/>
              <a:tabLst>
                <a:tab pos="457200" algn="l"/>
              </a:tabLst>
            </a:pPr>
            <a:r>
              <a:rPr lang="en-GB" dirty="0"/>
              <a:t>Future research should focus on developing methods to systematically identify unmet clinical needs for new tests. </a:t>
            </a:r>
          </a:p>
          <a:p>
            <a:pPr marL="171450" lvl="0" indent="-171450">
              <a:lnSpc>
                <a:spcPct val="106000"/>
              </a:lnSpc>
              <a:spcAft>
                <a:spcPts val="800"/>
              </a:spcAft>
              <a:buFont typeface="Arial" panose="020B0604020202020204" pitchFamily="34" charset="0"/>
              <a:buChar char="•"/>
              <a:tabLst>
                <a:tab pos="457200" algn="l"/>
              </a:tabLst>
            </a:pPr>
            <a:r>
              <a:rPr lang="en-GB" dirty="0"/>
              <a:t>It is also important to understand how to better incorporate the assessment of desirable clinical utility and cost-effectiveness of innovative tests into TPPs. One possible way forward could be exploring how and if care pathway analysis and early economic modelling could be integrated into the development of TPPs. Care pathway analysis would provide clarity on the mechanisms by which a test could impact on downstream patient outcomes, whereas early economic modelling could be used to define desirable values for certain test characteristics (e.g. test price, diagnostic accuracy) based on cost-effectiveness.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It might also be informative to understand if test developers see any value in TPPs, if there are any obstacles to fulfilling the requirements featured in TPPs while developing new tests.</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Most importantly, future research should focus explore how TPPs could be integrated into existing regulatory paths for innovation (e.g. EU Regulation for In Vitro Diagnostics) to ensure that TPP characteristics align with evidence requirements which are relevant for market approval of new medical tests.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We believe that pursuing research in all these areas will ultimately inform guidance on best practice methods for developing TPPs for medical tests.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55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020">
              <a:defRPr/>
            </a:pPr>
            <a:fld id="{32BCABFF-3833-47CB-96B9-3B071BAB4B5F}" type="slidenum">
              <a:rPr lang="en-GB">
                <a:solidFill>
                  <a:prstClr val="black"/>
                </a:solidFill>
                <a:latin typeface="Calibri" panose="020F0502020204030204"/>
              </a:rPr>
              <a:pPr defTabSz="966020">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353129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A00DD4-EE77-42C0-880B-A45D6030F223}" type="slidenum">
              <a:rPr lang="en-GB" smtClean="0"/>
              <a:t>15</a:t>
            </a:fld>
            <a:endParaRPr lang="en-GB"/>
          </a:p>
        </p:txBody>
      </p:sp>
    </p:spTree>
    <p:extLst>
      <p:ext uri="{BB962C8B-B14F-4D97-AF65-F5344CB8AC3E}">
        <p14:creationId xmlns:p14="http://schemas.microsoft.com/office/powerpoint/2010/main" val="111293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Many innovative diagnostic tests fail to be introduced into the market and adopted into clinical practice.</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Possible reasons for this include: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New diagnostic tests are mainly driven by laboratory discoveries rather than innovation</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based on current</a:t>
            </a:r>
            <a:r>
              <a:rPr lang="en-GB" sz="1100" dirty="0">
                <a:effectLst/>
                <a:latin typeface="Calibri" panose="020F0502020204030204" pitchFamily="34" charset="0"/>
                <a:ea typeface="Calibri" panose="020F0502020204030204" pitchFamily="34" charset="0"/>
                <a:cs typeface="Times New Roman" panose="02020603050405020304" pitchFamily="18" charset="0"/>
              </a:rPr>
              <a:t> unmet clinical needs.</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Therefore many of the newly developed tests are unlikely to be ‘fit for purpose’.</a:t>
            </a:r>
          </a:p>
          <a:p>
            <a:pPr marL="342900" lvl="0" indent="-342900">
              <a:lnSpc>
                <a:spcPct val="107000"/>
              </a:lnSpc>
              <a:spcAft>
                <a:spcPts val="0"/>
              </a:spcAft>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evidence requirements for new</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tests are extensive, requiring significant investment and can be time consuming to produce. A previous review found that this process took 9 years on average for new point of care tests. </a:t>
            </a:r>
            <a:r>
              <a:rPr lang="en-GB" sz="1100" dirty="0">
                <a:effectLst/>
                <a:latin typeface="Calibri" panose="020F0502020204030204" pitchFamily="34" charset="0"/>
                <a:ea typeface="Calibri" panose="020F0502020204030204" pitchFamily="34" charset="0"/>
                <a:cs typeface="Times New Roman" panose="02020603050405020304" pitchFamily="18" charset="0"/>
              </a:rPr>
              <a:t>Diagnostic technologies</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are developing at a rapid rate. B</a:t>
            </a:r>
            <a:r>
              <a:rPr lang="en-GB" sz="1100" dirty="0">
                <a:effectLst/>
                <a:latin typeface="Calibri" panose="020F0502020204030204" pitchFamily="34" charset="0"/>
                <a:ea typeface="Calibri" panose="020F0502020204030204" pitchFamily="34" charset="0"/>
                <a:cs typeface="Times New Roman" panose="02020603050405020304" pitchFamily="18" charset="0"/>
              </a:rPr>
              <a:t>y the time a new test has been fully evaluated,</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the technology </a:t>
            </a:r>
            <a:r>
              <a:rPr lang="en-GB" sz="1100" dirty="0">
                <a:effectLst/>
                <a:latin typeface="Calibri" panose="020F0502020204030204" pitchFamily="34" charset="0"/>
                <a:ea typeface="Calibri" panose="020F0502020204030204" pitchFamily="34" charset="0"/>
                <a:cs typeface="Times New Roman" panose="02020603050405020304" pitchFamily="18" charset="0"/>
              </a:rPr>
              <a:t>may be obsolete.</a:t>
            </a:r>
          </a:p>
          <a:p>
            <a:pPr marL="342900" lvl="0" indent="-342900">
              <a:lnSpc>
                <a:spcPct val="107000"/>
              </a:lnSpc>
              <a:spcAft>
                <a:spcPts val="0"/>
              </a:spcAft>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There are often many contextual and</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infrastructure factors associated with the implementation of a new test which must be well understood prior to development to ensure they don’t become barriers to adoption. </a:t>
            </a:r>
          </a:p>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Target Product Profiles, known as TPPs, offer</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 possible solution to these issues.</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GB" dirty="0">
                <a:effectLst/>
                <a:latin typeface="Calibri" panose="020F0502020204030204" pitchFamily="34" charset="0"/>
                <a:ea typeface="Calibri" panose="020F0502020204030204" pitchFamily="34" charset="0"/>
                <a:cs typeface="Times New Roman" panose="02020603050405020304" pitchFamily="18" charset="0"/>
              </a:rPr>
              <a:t>They summarize the necessary characteristics, performance specifications a test should have to address an unmet clinical need. They are strategic documents, targeted</a:t>
            </a:r>
            <a:r>
              <a:rPr lang="en-GB" baseline="0" dirty="0">
                <a:effectLst/>
                <a:latin typeface="Calibri" panose="020F0502020204030204" pitchFamily="34" charset="0"/>
                <a:ea typeface="Calibri" panose="020F0502020204030204" pitchFamily="34" charset="0"/>
                <a:cs typeface="Times New Roman" panose="02020603050405020304" pitchFamily="18" charset="0"/>
              </a:rPr>
              <a:t> at test developers, outlining technical solutions to current clinical problems. </a:t>
            </a:r>
            <a:r>
              <a:rPr lang="en-GB" dirty="0">
                <a:effectLst/>
                <a:latin typeface="Calibri" panose="020F0502020204030204" pitchFamily="34" charset="0"/>
                <a:ea typeface="Calibri" panose="020F0502020204030204" pitchFamily="34" charset="0"/>
                <a:cs typeface="Times New Roman" panose="02020603050405020304" pitchFamily="18" charset="0"/>
              </a:rPr>
              <a:t>They are also ‘living’ documents which</a:t>
            </a:r>
            <a:r>
              <a:rPr lang="en-GB" baseline="0" dirty="0">
                <a:effectLst/>
                <a:latin typeface="Calibri" panose="020F0502020204030204" pitchFamily="34" charset="0"/>
                <a:ea typeface="Calibri" panose="020F0502020204030204" pitchFamily="34" charset="0"/>
                <a:cs typeface="Times New Roman" panose="02020603050405020304" pitchFamily="18" charset="0"/>
              </a:rPr>
              <a:t> are </a:t>
            </a:r>
            <a:r>
              <a:rPr lang="en-GB" dirty="0">
                <a:effectLst/>
                <a:latin typeface="Calibri" panose="020F0502020204030204" pitchFamily="34" charset="0"/>
                <a:ea typeface="Calibri" panose="020F0502020204030204" pitchFamily="34" charset="0"/>
                <a:cs typeface="Times New Roman" panose="02020603050405020304" pitchFamily="18" charset="0"/>
              </a:rPr>
              <a:t>updated as new evidence becomes available.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GB" dirty="0">
                <a:effectLst/>
                <a:latin typeface="Calibri" panose="020F0502020204030204" pitchFamily="34" charset="0"/>
                <a:ea typeface="Calibri" panose="020F0502020204030204" pitchFamily="34" charset="0"/>
                <a:cs typeface="Times New Roman" panose="02020603050405020304" pitchFamily="18" charset="0"/>
              </a:rPr>
              <a:t>TPPs could also be used</a:t>
            </a:r>
            <a:r>
              <a:rPr lang="en-GB" baseline="0" dirty="0">
                <a:effectLst/>
                <a:latin typeface="Calibri" panose="020F0502020204030204" pitchFamily="34" charset="0"/>
                <a:ea typeface="Calibri" panose="020F0502020204030204" pitchFamily="34" charset="0"/>
                <a:cs typeface="Times New Roman" panose="02020603050405020304" pitchFamily="18" charset="0"/>
              </a:rPr>
              <a:t> by commissioners as a guide as to whether a new test or competing tests meet the standards required to provide a solution to a clinical problem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TPPs also factor in contextual and infrastructure requirements,</a:t>
            </a:r>
            <a:r>
              <a:rPr lang="en-GB" baseline="0" dirty="0">
                <a:effectLst/>
                <a:latin typeface="Calibri" panose="020F0502020204030204" pitchFamily="34" charset="0"/>
                <a:ea typeface="Calibri" panose="020F0502020204030204" pitchFamily="34" charset="0"/>
                <a:cs typeface="Times New Roman" panose="02020603050405020304" pitchFamily="18" charset="0"/>
              </a:rPr>
              <a:t> flagging up in advance any potential barriers to implementation in real world clinical practice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CABFF-3833-47CB-96B9-3B071BAB4B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95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This slide gives you an example of a published TPP summarising some</a:t>
            </a:r>
            <a:r>
              <a:rPr lang="en-GB" sz="1200" kern="1200" baseline="0" dirty="0">
                <a:solidFill>
                  <a:schemeClr val="tx1"/>
                </a:solidFill>
                <a:effectLst/>
                <a:latin typeface="+mn-lt"/>
                <a:ea typeface="+mn-ea"/>
                <a:cs typeface="+mn-cs"/>
              </a:rPr>
              <a:t> of the </a:t>
            </a:r>
            <a:r>
              <a:rPr lang="en-GB" sz="1200" kern="1200" dirty="0">
                <a:solidFill>
                  <a:schemeClr val="tx1"/>
                </a:solidFill>
                <a:effectLst/>
                <a:latin typeface="+mn-lt"/>
                <a:ea typeface="+mn-ea"/>
                <a:cs typeface="+mn-cs"/>
              </a:rPr>
              <a:t>requirements a new test should possess. As you can</a:t>
            </a:r>
            <a:r>
              <a:rPr lang="en-GB" sz="1200" kern="1200" baseline="0" dirty="0">
                <a:solidFill>
                  <a:schemeClr val="tx1"/>
                </a:solidFill>
                <a:effectLst/>
                <a:latin typeface="+mn-lt"/>
                <a:ea typeface="+mn-ea"/>
                <a:cs typeface="+mn-cs"/>
              </a:rPr>
              <a:t> see, the specifications are labelled either acceptable i.e. characteristics that are required, or ‘desirable’ – characteristics that would be nice to have.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Example of target user</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3</a:t>
            </a:fld>
            <a:endParaRPr lang="en-GB"/>
          </a:p>
        </p:txBody>
      </p:sp>
    </p:spTree>
    <p:extLst>
      <p:ext uri="{BB962C8B-B14F-4D97-AF65-F5344CB8AC3E}">
        <p14:creationId xmlns:p14="http://schemas.microsoft.com/office/powerpoint/2010/main" val="63927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There is no formal guidance or best practice methodology for developing a TPP for medical tests. We then conducted a systematic review to better understand the </a:t>
            </a: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methods that are currently used </a:t>
            </a:r>
            <a:r>
              <a:rPr lang="en-GB" sz="1400" dirty="0">
                <a:effectLst/>
                <a:latin typeface="Calibri" panose="020F0502020204030204" pitchFamily="34" charset="0"/>
                <a:ea typeface="Calibri" panose="020F0502020204030204" pitchFamily="34" charset="0"/>
                <a:cs typeface="Times New Roman" panose="02020603050405020304" pitchFamily="18" charset="0"/>
              </a:rPr>
              <a:t>to develop TPPs</a:t>
            </a: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 for a medical test. </a:t>
            </a:r>
          </a:p>
          <a:p>
            <a:pPr>
              <a:lnSpc>
                <a:spcPct val="107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Specifically, we were interested in which test characteristics usually feature in a TPP, how the test characteristic requirements are derived and agreed upon, and the stakeholder groups involved in the TPP development process.</a:t>
            </a:r>
          </a:p>
          <a:p>
            <a:pPr>
              <a:lnSpc>
                <a:spcPct val="107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Now I will present the methods and main findings of the systematic literature review of TPPs. This is freely available in BMC Medicine. </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8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conducted a systematic search of literature</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databases and websites</a:t>
            </a:r>
          </a:p>
          <a:p>
            <a:pPr marL="171450" lvl="0"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TPPs written in English for any medical test were included </a:t>
            </a:r>
          </a:p>
          <a:p>
            <a:pPr marL="171450" lvl="0"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Reference sifting and data extraction was conducted independently by two reviewers. </a:t>
            </a:r>
          </a:p>
          <a:p>
            <a:pPr marL="171450" lvl="0" indent="-171450">
              <a:lnSpc>
                <a:spcPct val="107000"/>
              </a:lnSpc>
              <a:spcAft>
                <a:spcPts val="0"/>
              </a:spcAft>
              <a:buFont typeface="Arial" panose="020B0604020202020204" pitchFamily="34" charset="0"/>
              <a:buChar char="•"/>
            </a:pPr>
            <a:r>
              <a:rPr lang="en-GB" sz="1200" dirty="0">
                <a:effectLst/>
                <a:latin typeface="+mn-lt"/>
                <a:ea typeface="+mn-ea"/>
                <a:cs typeface="+mn-cs"/>
              </a:rPr>
              <a:t>We</a:t>
            </a:r>
            <a:r>
              <a:rPr lang="en-GB" sz="1200" baseline="0" dirty="0">
                <a:effectLst/>
                <a:latin typeface="+mn-lt"/>
                <a:ea typeface="+mn-ea"/>
                <a:cs typeface="+mn-cs"/>
              </a:rPr>
              <a:t> conducted a transparency assessment of each TPP: we were interested to see how transparent TPPs were in reporting their methods, the evidence used to inform recommendations, and the stakeholders involved</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5</a:t>
            </a:fld>
            <a:endParaRPr lang="en-GB"/>
          </a:p>
        </p:txBody>
      </p:sp>
    </p:spTree>
    <p:extLst>
      <p:ext uri="{BB962C8B-B14F-4D97-AF65-F5344CB8AC3E}">
        <p14:creationId xmlns:p14="http://schemas.microsoft.com/office/powerpoint/2010/main" val="5189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test characteristics included in each</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TPPs were categorised into commonly recognised themes as you see in the figure</a:t>
            </a:r>
          </a:p>
          <a:p>
            <a:pPr marL="342900" lvl="0" indent="-342900">
              <a:lnSpc>
                <a:spcPct val="107000"/>
              </a:lnSpc>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Clusters highlighted in red were based on the enhanced version of the ACCE framework</a:t>
            </a:r>
          </a:p>
          <a:p>
            <a:pPr marL="342900" lvl="0" indent="-342900">
              <a:lnSpc>
                <a:spcPct val="107000"/>
              </a:lnSpc>
              <a:spcAft>
                <a:spcPts val="80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Clusters highlighted in blue, namely human factors (focusing on the interaction between users and devices), environmental factors and infrastructural requirements were created for those test characteristics which did not fall into the red clusters</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6</a:t>
            </a:fld>
            <a:endParaRPr lang="en-GB"/>
          </a:p>
        </p:txBody>
      </p:sp>
    </p:spTree>
    <p:extLst>
      <p:ext uri="{BB962C8B-B14F-4D97-AF65-F5344CB8AC3E}">
        <p14:creationId xmlns:p14="http://schemas.microsoft.com/office/powerpoint/2010/main" val="253384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included 44 references, the majority of which composed by reports, followed by journal articles</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TPPs provided guidance on medical tests aiming to detect infections</a:t>
            </a:r>
          </a:p>
          <a:p>
            <a:pPr marL="342900" lvl="0" indent="-342900">
              <a:lnSpc>
                <a:spcPct val="107000"/>
              </a:lnSpc>
              <a:spcAft>
                <a:spcPts val="800"/>
              </a:spcAft>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For the majority,</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the healthcare setting of interest was low- and middle-income countries</a:t>
            </a:r>
          </a:p>
          <a:p>
            <a:pPr marL="342900" lvl="0" indent="-342900">
              <a:lnSpc>
                <a:spcPct val="107000"/>
              </a:lnSpc>
              <a:spcAft>
                <a:spcPts val="800"/>
              </a:spcAft>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TPPs were generally funded by global health organisations, such as WHO,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FINDDx</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Bill and Melinda Gates Foundation </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7</a:t>
            </a:fld>
            <a:endParaRPr lang="en-GB"/>
          </a:p>
        </p:txBody>
      </p:sp>
    </p:spTree>
    <p:extLst>
      <p:ext uri="{BB962C8B-B14F-4D97-AF65-F5344CB8AC3E}">
        <p14:creationId xmlns:p14="http://schemas.microsoft.com/office/powerpoint/2010/main" val="160308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Across the TPPs identified,</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was a common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process comprising of three decision-making phases: scoping, drafting, and consensus-building.</a:t>
            </a:r>
          </a:p>
          <a:p>
            <a:pPr>
              <a:lnSpc>
                <a:spcPct val="106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aim of the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scoping phase is to identify the focus of the TPP under evaluation, both in terms of unmet clinical need and which test characteristics should be included in the TPP. Half of the included TPPs underwent the scoping phase by conducting either landscape analyses, meetings with stakeholders, definition of problem statements and prioritisation exercises. This phase is usually informed by literature and consultations with experts.</a:t>
            </a:r>
          </a:p>
          <a:p>
            <a:pPr>
              <a:lnSpc>
                <a:spcPct val="106000"/>
              </a:lnSpc>
              <a:spcAft>
                <a:spcPts val="800"/>
              </a:spcAft>
            </a:pPr>
            <a:endPar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drafting phase entails developing and revising the TPP many times to refine the draft. Consultations with experts, literature, appeared to be the main input sources, followed by models and available data.</a:t>
            </a:r>
          </a:p>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third and final phase, consensus-building phase aims to gather stakeholder’s views and consensus on the TPP through surveys and consensus-meetings. </a:t>
            </a:r>
          </a:p>
          <a:p>
            <a:pPr>
              <a:lnSpc>
                <a:spcPct val="106000"/>
              </a:lnSpc>
              <a:spcAft>
                <a:spcPts val="800"/>
              </a:spcAft>
            </a:pPr>
            <a:endPar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Across all phases of TPP development, the most frequently involved stakeholder groups were academic researchers, industry representatives, international public organizations, clinicians and members of disease-specific programs.</a:t>
            </a:r>
          </a:p>
          <a:p>
            <a:pPr>
              <a:lnSpc>
                <a:spcPct val="106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8</a:t>
            </a:fld>
            <a:endParaRPr lang="en-GB"/>
          </a:p>
        </p:txBody>
      </p:sp>
    </p:spTree>
    <p:extLst>
      <p:ext uri="{BB962C8B-B14F-4D97-AF65-F5344CB8AC3E}">
        <p14:creationId xmlns:p14="http://schemas.microsoft.com/office/powerpoint/2010/main" val="315178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figure shows the most frequent test characteristics among the TPPs we have screened, clustered into categories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Unmet clinical need: intended use, patient population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Analytical performance: analytical specificity, manual sample preparation, time to test result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Clinical validity: clinical sensitivity, specificity, predicative values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Infrastructural requirements: operating and storing conditions, power requirements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Human factors: test outcome nature, test size and portability, training and education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 individual price cost, capital cost per instrument</a:t>
            </a:r>
          </a:p>
          <a:p>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9</a:t>
            </a:fld>
            <a:endParaRPr lang="en-GB"/>
          </a:p>
        </p:txBody>
      </p:sp>
    </p:spTree>
    <p:extLst>
      <p:ext uri="{BB962C8B-B14F-4D97-AF65-F5344CB8AC3E}">
        <p14:creationId xmlns:p14="http://schemas.microsoft.com/office/powerpoint/2010/main" val="87253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35662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6A84-49D2-4416-A0FB-A6FFD21AD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4010E-38EF-4A45-8288-5F2CF85E1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BAF346-B5A6-450B-A81C-A572EF244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1280D-7687-4736-A562-C59A5A66F2DC}"/>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6" name="Footer Placeholder 5">
            <a:extLst>
              <a:ext uri="{FF2B5EF4-FFF2-40B4-BE49-F238E27FC236}">
                <a16:creationId xmlns:a16="http://schemas.microsoft.com/office/drawing/2014/main" id="{7FDB6A44-D630-4E3B-AF7C-B8E2D9DE9F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25AAE3-7059-4BCE-906B-2186C058F304}"/>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56361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3B29-184A-464D-A0DF-FF4DA7F1B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67C088-C9FD-4B30-AC85-4D99287AB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9A8EB-F9A5-47D6-B1B0-7BDDB72F4306}"/>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2EB21438-AFC0-40C3-ABF5-4CD529E15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05243-1491-4670-835B-3672D942E36A}"/>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97119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34D2C-5AF8-447D-B3B3-14A345292D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FDA69-EB0E-4D5C-A0A1-ECC65C015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22FD2-E92D-49FA-AF0E-33759465A9B0}"/>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18AE680B-4C11-4A56-86AC-6A21EA68C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EEE319-0C3F-46C4-9A6B-4BB957E6C25E}"/>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91391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344081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04817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6134101" y="1762126"/>
            <a:ext cx="5509684"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8755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134101" y="1762126"/>
            <a:ext cx="5509684" cy="2265363"/>
          </a:xfrm>
          <a:prstGeom prst="rect">
            <a:avLst/>
          </a:prstGeom>
        </p:spPr>
        <p:txBody>
          <a:bodyPr/>
          <a:lstStyle/>
          <a:p>
            <a:endParaRPr lang="en-US"/>
          </a:p>
        </p:txBody>
      </p:sp>
      <p:sp>
        <p:nvSpPr>
          <p:cNvPr id="16" name="Picture Placeholder 15"/>
          <p:cNvSpPr>
            <a:spLocks noGrp="1"/>
          </p:cNvSpPr>
          <p:nvPr>
            <p:ph type="pic" sz="quarter" idx="11"/>
          </p:nvPr>
        </p:nvSpPr>
        <p:spPr>
          <a:xfrm>
            <a:off x="6134101" y="4214813"/>
            <a:ext cx="5509684"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33318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7634" y="1762126"/>
            <a:ext cx="11106151"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676473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6111446" y="1750874"/>
            <a:ext cx="2543585"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7606438" y="3165374"/>
            <a:ext cx="2542172"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9101050" y="4597083"/>
            <a:ext cx="2543585"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6395634" y="2394488"/>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7880106" y="3840247"/>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9375425" y="5301000"/>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400741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1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44C-8DC5-4E0E-988C-25D64EC44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F11904-8584-4312-BEF0-9E204D9AB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86EB72-8332-4C5F-B5D0-6FAECD057F68}"/>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1DF3E3CA-D6EF-4541-9775-DE0BB2C66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D8C84-2E38-46B4-8E40-F7CAD687D182}"/>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78303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933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20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17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647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310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87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8">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864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9">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54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2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2368"/>
            </a:lvl1pPr>
            <a:lvl2pPr marL="451146" indent="0" algn="ctr">
              <a:buNone/>
              <a:defRPr sz="1973"/>
            </a:lvl2pPr>
            <a:lvl3pPr marL="902292" indent="0" algn="ctr">
              <a:buNone/>
              <a:defRPr sz="1777"/>
            </a:lvl3pPr>
            <a:lvl4pPr marL="1353439" indent="0" algn="ctr">
              <a:buNone/>
              <a:defRPr sz="1579"/>
            </a:lvl4pPr>
            <a:lvl5pPr marL="1804585" indent="0" algn="ctr">
              <a:buNone/>
              <a:defRPr sz="1579"/>
            </a:lvl5pPr>
            <a:lvl6pPr marL="2255731" indent="0" algn="ctr">
              <a:buNone/>
              <a:defRPr sz="1579"/>
            </a:lvl6pPr>
            <a:lvl7pPr marL="2706877" indent="0" algn="ctr">
              <a:buNone/>
              <a:defRPr sz="1579"/>
            </a:lvl7pPr>
            <a:lvl8pPr marL="3158024" indent="0" algn="ctr">
              <a:buNone/>
              <a:defRPr sz="1579"/>
            </a:lvl8pPr>
            <a:lvl9pPr marL="3609170" indent="0" algn="ctr">
              <a:buNone/>
              <a:defRPr sz="157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68C46-5C6A-485D-81D0-A06A7978686B}" type="datetimeFigureOut">
              <a:rPr lang="en-GB" smtClean="0"/>
              <a:t>15/02/2021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9BA416-432E-4338-953B-4BC8951BCADA}" type="slidenum">
              <a:rPr lang="en-GB" smtClean="0"/>
              <a:t>‹#›</a:t>
            </a:fld>
            <a:endParaRPr lang="en-GB"/>
          </a:p>
        </p:txBody>
      </p:sp>
    </p:spTree>
    <p:extLst>
      <p:ext uri="{BB962C8B-B14F-4D97-AF65-F5344CB8AC3E}">
        <p14:creationId xmlns:p14="http://schemas.microsoft.com/office/powerpoint/2010/main" val="421214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1FCA-755C-4C2A-B837-F200D8679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20F04E-1FCE-4A4D-A60E-61DD3BE39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DC17D-9522-4D42-8F54-79B18981F19D}"/>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EE902E98-64F8-4DAF-850E-67177247E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221AAC-64CD-4FDF-A8E5-DC865DC0239A}"/>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33470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3E24-B74B-412D-A61F-2C8BA7BD6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38949C-269B-403B-B932-367F93CEA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02652-2484-4F8D-A04A-0E536674AFE8}"/>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DA96E651-2890-4B78-82A8-1F3D5992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8536B-3D5C-4FC3-A2C7-138B909C9834}"/>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86353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C4D-6593-4D44-A626-1F266982F9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282E93-BB44-4542-9AA3-993E92729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BC1DE2-1B64-4095-A80C-01579589F0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62D514-1460-43AC-B0B1-243747CDA8B0}"/>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6" name="Footer Placeholder 5">
            <a:extLst>
              <a:ext uri="{FF2B5EF4-FFF2-40B4-BE49-F238E27FC236}">
                <a16:creationId xmlns:a16="http://schemas.microsoft.com/office/drawing/2014/main" id="{2675ACA2-D129-4B89-8AF1-77A50416C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D4E878-6D4C-4B80-A5BB-D3B34F89FE47}"/>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408218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E800-7ABD-4F4A-9BA4-746DB29AA6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E9DC9-7ED1-4EC6-A6E6-CA14572DF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8F43F3-2DFD-4308-9EF4-CF593341B3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5F0E59-49EB-4DD2-BC00-A78C3111F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7A903-DD6C-4C9A-9E05-96494BA75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F7E0F7-210B-4F61-A86E-1920A2DBF28A}"/>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8" name="Footer Placeholder 7">
            <a:extLst>
              <a:ext uri="{FF2B5EF4-FFF2-40B4-BE49-F238E27FC236}">
                <a16:creationId xmlns:a16="http://schemas.microsoft.com/office/drawing/2014/main" id="{BD35E0F5-B3CF-4730-A952-DC92D20960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A244CF-7BD6-4574-A299-745D267EB32D}"/>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05133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91FF-E2CC-4B5D-9DC0-AB38627634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08D858-8C43-4AAC-A9A4-DD92BEA19969}"/>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4" name="Footer Placeholder 3">
            <a:extLst>
              <a:ext uri="{FF2B5EF4-FFF2-40B4-BE49-F238E27FC236}">
                <a16:creationId xmlns:a16="http://schemas.microsoft.com/office/drawing/2014/main" id="{E07DAF4E-EA3E-495F-B4D7-E1A1D5861A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FAD20C-72A4-4532-B983-553E7D265A78}"/>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80757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6374B-2A7A-4FFC-BB42-B4649FE98991}"/>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3" name="Footer Placeholder 2">
            <a:extLst>
              <a:ext uri="{FF2B5EF4-FFF2-40B4-BE49-F238E27FC236}">
                <a16:creationId xmlns:a16="http://schemas.microsoft.com/office/drawing/2014/main" id="{2C5CC382-9D07-4304-B489-E38D815C32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49019C-2D01-41B7-B604-B3096C28E8A9}"/>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2470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3D1C-697B-4B01-BCC2-F8561ACF1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9EFD5-A251-48C7-B1C1-E11D8F58B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54CE71-C982-4F6D-B5FC-0BFB30C80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12B0F-32F4-4B20-8395-D72FBDC08A4E}"/>
              </a:ext>
            </a:extLst>
          </p:cNvPr>
          <p:cNvSpPr>
            <a:spLocks noGrp="1"/>
          </p:cNvSpPr>
          <p:nvPr>
            <p:ph type="dt" sz="half" idx="10"/>
          </p:nvPr>
        </p:nvSpPr>
        <p:spPr/>
        <p:txBody>
          <a:bodyPr/>
          <a:lstStyle/>
          <a:p>
            <a:fld id="{F9C24DAE-4B61-4359-B7AB-26A4CC88D61F}" type="datetimeFigureOut">
              <a:rPr lang="en-GB" smtClean="0"/>
              <a:t>15/02/2021</a:t>
            </a:fld>
            <a:endParaRPr lang="en-GB"/>
          </a:p>
        </p:txBody>
      </p:sp>
      <p:sp>
        <p:nvSpPr>
          <p:cNvPr id="6" name="Footer Placeholder 5">
            <a:extLst>
              <a:ext uri="{FF2B5EF4-FFF2-40B4-BE49-F238E27FC236}">
                <a16:creationId xmlns:a16="http://schemas.microsoft.com/office/drawing/2014/main" id="{129F125C-181A-4613-8F6F-EFAA284639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66D96-6E1E-4BFA-A8E8-AECEC55A4801}"/>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98129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18F1BA-D3EA-43B8-AA55-03B3806F704F}" type="datetimeFigureOut">
              <a:rPr lang="en-GB" smtClean="0"/>
              <a:t>15/02/2021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59FA05-5CC2-4E6F-8B85-DDE770B5ECD1}"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7A10910-B5A3-4BA3-A2A1-90D173D184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464401"/>
          </a:xfrm>
          <a:prstGeom prst="rect">
            <a:avLst/>
          </a:prstGeom>
        </p:spPr>
      </p:pic>
    </p:spTree>
    <p:extLst>
      <p:ext uri="{BB962C8B-B14F-4D97-AF65-F5344CB8AC3E}">
        <p14:creationId xmlns:p14="http://schemas.microsoft.com/office/powerpoint/2010/main" val="341860825"/>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77499-9E0A-409B-9E19-5801D83D6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21974F-18BE-4AAE-9349-00E91A841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4415FD-4EE9-4968-A484-DC18F5B6C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24DAE-4B61-4359-B7AB-26A4CC88D61F}" type="datetimeFigureOut">
              <a:rPr lang="en-GB" smtClean="0"/>
              <a:t>15/02/2021</a:t>
            </a:fld>
            <a:endParaRPr lang="en-GB"/>
          </a:p>
        </p:txBody>
      </p:sp>
      <p:sp>
        <p:nvSpPr>
          <p:cNvPr id="5" name="Footer Placeholder 4">
            <a:extLst>
              <a:ext uri="{FF2B5EF4-FFF2-40B4-BE49-F238E27FC236}">
                <a16:creationId xmlns:a16="http://schemas.microsoft.com/office/drawing/2014/main" id="{429DC253-665F-4420-AD33-27ED61E88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81880-5F7A-437F-9F16-E3A918265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C59F-36F2-4B45-8651-52F920580190}" type="slidenum">
              <a:rPr lang="en-GB" smtClean="0"/>
              <a:t>‹#›</a:t>
            </a:fld>
            <a:endParaRPr lang="en-GB"/>
          </a:p>
        </p:txBody>
      </p:sp>
    </p:spTree>
    <p:extLst>
      <p:ext uri="{BB962C8B-B14F-4D97-AF65-F5344CB8AC3E}">
        <p14:creationId xmlns:p14="http://schemas.microsoft.com/office/powerpoint/2010/main" val="7272785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1"/>
            <a:ext cx="12192000" cy="6464401"/>
          </a:xfrm>
          <a:prstGeom prst="rect">
            <a:avLst/>
          </a:prstGeom>
        </p:spPr>
      </p:pic>
    </p:spTree>
    <p:extLst>
      <p:ext uri="{BB962C8B-B14F-4D97-AF65-F5344CB8AC3E}">
        <p14:creationId xmlns:p14="http://schemas.microsoft.com/office/powerpoint/2010/main" val="39916749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9TYW23-VDA"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2008-BEC3-BF40-B95D-11BED07A7A2B}"/>
              </a:ext>
            </a:extLst>
          </p:cNvPr>
          <p:cNvSpPr txBox="1"/>
          <p:nvPr/>
        </p:nvSpPr>
        <p:spPr>
          <a:xfrm>
            <a:off x="477597" y="619735"/>
            <a:ext cx="4864425"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Academic Unit of Health Economics </a:t>
            </a:r>
          </a:p>
          <a:p>
            <a:r>
              <a:rPr lang="en-US" sz="2000" dirty="0">
                <a:solidFill>
                  <a:prstClr val="black"/>
                </a:solidFill>
                <a:latin typeface="Arial" panose="020B0604020202020204" pitchFamily="34" charset="0"/>
                <a:cs typeface="Arial" panose="020B0604020202020204" pitchFamily="34" charset="0"/>
              </a:rPr>
              <a:t>Leeds Institute of Health Sciences</a:t>
            </a:r>
          </a:p>
        </p:txBody>
      </p:sp>
      <p:sp>
        <p:nvSpPr>
          <p:cNvPr id="5" name="Text Placeholder 1"/>
          <p:cNvSpPr>
            <a:spLocks noGrp="1"/>
          </p:cNvSpPr>
          <p:nvPr>
            <p:ph type="body" idx="10"/>
          </p:nvPr>
        </p:nvSpPr>
        <p:spPr>
          <a:xfrm>
            <a:off x="1399616" y="1712850"/>
            <a:ext cx="9618562" cy="4139730"/>
          </a:xfrm>
        </p:spPr>
        <p:txBody>
          <a:bodyPr>
            <a:normAutofit/>
          </a:bodyPr>
          <a:lstStyle/>
          <a:p>
            <a:pPr algn="ctr"/>
            <a:r>
              <a:rPr lang="en-GB" sz="4000" b="1" dirty="0">
                <a:solidFill>
                  <a:schemeClr val="accent1">
                    <a:lumMod val="50000"/>
                  </a:schemeClr>
                </a:solidFill>
                <a:latin typeface="Arial" panose="020B0604020202020204" pitchFamily="34" charset="0"/>
                <a:cs typeface="Arial" panose="020B0604020202020204" pitchFamily="34" charset="0"/>
              </a:rPr>
              <a:t>Developing Target Product Profiles for medical tests: a methodology review</a:t>
            </a:r>
            <a:endParaRPr lang="en-GB" sz="3600" dirty="0">
              <a:solidFill>
                <a:schemeClr val="accent1">
                  <a:lumMod val="50000"/>
                </a:schemeClr>
              </a:solidFill>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Paola Cocco, Anam Ayaz-Shah, Michael Messenger, Robert West, Bethany Shinkins</a:t>
            </a:r>
            <a:endParaRPr lang="en-GB" sz="3200" b="1" dirty="0">
              <a:solidFill>
                <a:schemeClr val="bg1">
                  <a:lumMod val="50000"/>
                </a:schemeClr>
              </a:solidFill>
              <a:latin typeface="Arial" charset="0"/>
              <a:ea typeface="Arial" charset="0"/>
              <a:cs typeface="Arial" charset="0"/>
            </a:endParaRPr>
          </a:p>
        </p:txBody>
      </p:sp>
      <p:sp>
        <p:nvSpPr>
          <p:cNvPr id="7" name="TextBox 6">
            <a:extLst>
              <a:ext uri="{FF2B5EF4-FFF2-40B4-BE49-F238E27FC236}">
                <a16:creationId xmlns:a16="http://schemas.microsoft.com/office/drawing/2014/main" id="{F734FD64-7C7B-4F65-815B-06A92A0FE3B4}"/>
              </a:ext>
            </a:extLst>
          </p:cNvPr>
          <p:cNvSpPr txBox="1"/>
          <p:nvPr/>
        </p:nvSpPr>
        <p:spPr>
          <a:xfrm>
            <a:off x="890337" y="4280472"/>
            <a:ext cx="3714418"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umpc@leeds.ac.uk</a:t>
            </a:r>
          </a:p>
        </p:txBody>
      </p:sp>
      <p:pic>
        <p:nvPicPr>
          <p:cNvPr id="8" name="Picture 2" descr="Twitter - Wikipedia">
            <a:extLst>
              <a:ext uri="{FF2B5EF4-FFF2-40B4-BE49-F238E27FC236}">
                <a16:creationId xmlns:a16="http://schemas.microsoft.com/office/drawing/2014/main" id="{E60C4692-948E-4B91-9E5A-A892F18E4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15" y="5143359"/>
            <a:ext cx="544762" cy="4430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E5205F-1C63-4FE7-8C4D-F27FBEE6B3C8}"/>
              </a:ext>
            </a:extLst>
          </p:cNvPr>
          <p:cNvSpPr txBox="1"/>
          <p:nvPr/>
        </p:nvSpPr>
        <p:spPr>
          <a:xfrm>
            <a:off x="890337" y="5082962"/>
            <a:ext cx="3107185" cy="461665"/>
          </a:xfrm>
          <a:prstGeom prst="rect">
            <a:avLst/>
          </a:prstGeom>
          <a:noFill/>
        </p:spPr>
        <p:txBody>
          <a:bodyPr wrap="square" rtlCol="0">
            <a:spAutoFit/>
          </a:bodyPr>
          <a:lstStyle/>
          <a:p>
            <a:r>
              <a:rPr lang="en-GB" sz="2400" b="1" dirty="0">
                <a:solidFill>
                  <a:schemeClr val="accent1">
                    <a:lumMod val="50000"/>
                  </a:schemeClr>
                </a:solidFill>
                <a:latin typeface="Arial" panose="020B0604020202020204" pitchFamily="34" charset="0"/>
                <a:cs typeface="Arial" panose="020B0604020202020204" pitchFamily="34" charset="0"/>
              </a:rPr>
              <a:t>@paola__cocco</a:t>
            </a:r>
          </a:p>
        </p:txBody>
      </p:sp>
      <p:pic>
        <p:nvPicPr>
          <p:cNvPr id="10" name="Picture 10" descr="Email Icon Blue transparent PNG - StickPNG">
            <a:extLst>
              <a:ext uri="{FF2B5EF4-FFF2-40B4-BE49-F238E27FC236}">
                <a16:creationId xmlns:a16="http://schemas.microsoft.com/office/drawing/2014/main" id="{3E1E4F8C-5A1A-4A00-A2FC-C44E13344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24" y="4255982"/>
            <a:ext cx="656545" cy="656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EE004336-8CA1-4923-A5DE-54FF8BF4E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17264"/>
            <a:ext cx="6308203" cy="82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5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4">
            <a:extLst>
              <a:ext uri="{FF2B5EF4-FFF2-40B4-BE49-F238E27FC236}">
                <a16:creationId xmlns:a16="http://schemas.microsoft.com/office/drawing/2014/main" id="{4818261F-7BF3-409E-AF14-ED6A36F92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64" y="1157537"/>
            <a:ext cx="8912216" cy="4973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430122"/>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Test characteristic categories</a:t>
            </a:r>
          </a:p>
          <a:p>
            <a:pPr marL="342900" indent="-342900">
              <a:buFont typeface="Arial" panose="020B0604020202020204" pitchFamily="34" charset="0"/>
              <a:buChar char="•"/>
            </a:pPr>
            <a:endParaRPr lang="en-GB" sz="2400" dirty="0">
              <a:latin typeface="Arial" charset="0"/>
              <a:ea typeface="Arial" charset="0"/>
              <a:cs typeface="Arial" charset="0"/>
            </a:endParaRPr>
          </a:p>
        </p:txBody>
      </p:sp>
      <p:sp>
        <p:nvSpPr>
          <p:cNvPr id="5" name="Left Bracket 4">
            <a:extLst>
              <a:ext uri="{FF2B5EF4-FFF2-40B4-BE49-F238E27FC236}">
                <a16:creationId xmlns:a16="http://schemas.microsoft.com/office/drawing/2014/main" id="{E939A596-4860-42E2-91C7-6F4177BBBA82}"/>
              </a:ext>
            </a:extLst>
          </p:cNvPr>
          <p:cNvSpPr/>
          <p:nvPr/>
        </p:nvSpPr>
        <p:spPr>
          <a:xfrm>
            <a:off x="952661" y="1396025"/>
            <a:ext cx="366531" cy="1597306"/>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ket 5">
            <a:extLst>
              <a:ext uri="{FF2B5EF4-FFF2-40B4-BE49-F238E27FC236}">
                <a16:creationId xmlns:a16="http://schemas.microsoft.com/office/drawing/2014/main" id="{271BCDD6-95B9-467F-8E1F-B3A31CB7DBAB}"/>
              </a:ext>
            </a:extLst>
          </p:cNvPr>
          <p:cNvSpPr/>
          <p:nvPr/>
        </p:nvSpPr>
        <p:spPr>
          <a:xfrm>
            <a:off x="922297" y="3079927"/>
            <a:ext cx="380036" cy="1939808"/>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ket 6">
            <a:extLst>
              <a:ext uri="{FF2B5EF4-FFF2-40B4-BE49-F238E27FC236}">
                <a16:creationId xmlns:a16="http://schemas.microsoft.com/office/drawing/2014/main" id="{C1CB735E-2F66-47CC-93DF-9C71B44E90CF}"/>
              </a:ext>
            </a:extLst>
          </p:cNvPr>
          <p:cNvSpPr/>
          <p:nvPr/>
        </p:nvSpPr>
        <p:spPr>
          <a:xfrm>
            <a:off x="952661" y="5192928"/>
            <a:ext cx="166406" cy="1058233"/>
          </a:xfrm>
          <a:prstGeom prst="leftBracket">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176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44763" y="1185265"/>
            <a:ext cx="11528384" cy="4985949"/>
          </a:xfrm>
        </p:spPr>
        <p:txBody>
          <a:bodyPr/>
          <a:lstStyle/>
          <a:p>
            <a:pPr marL="285750" indent="-285750">
              <a:lnSpc>
                <a:spcPct val="150000"/>
              </a:lnSpc>
              <a:buFont typeface="Arial" charset="0"/>
              <a:buChar char="•"/>
              <a:defRPr/>
            </a:pPr>
            <a:r>
              <a:rPr lang="en-GB" dirty="0">
                <a:solidFill>
                  <a:prstClr val="black"/>
                </a:solidFill>
                <a:latin typeface="Arial" panose="020B0604020202020204" pitchFamily="34" charset="0"/>
                <a:cs typeface="Arial" panose="020B0604020202020204" pitchFamily="34" charset="0"/>
              </a:rPr>
              <a:t>TPPs are useful guiding documents for test manufacturers</a:t>
            </a:r>
          </a:p>
          <a:p>
            <a:pPr marL="285750" indent="-285750">
              <a:lnSpc>
                <a:spcPct val="150000"/>
              </a:lnSpc>
              <a:buFont typeface="Arial" charset="0"/>
              <a:buChar char="•"/>
              <a:defRPr/>
            </a:pPr>
            <a:r>
              <a:rPr lang="en-GB" dirty="0">
                <a:solidFill>
                  <a:prstClr val="black"/>
                </a:solidFill>
                <a:latin typeface="Arial" panose="020B0604020202020204" pitchFamily="34" charset="0"/>
                <a:cs typeface="Arial" panose="020B0604020202020204" pitchFamily="34" charset="0"/>
              </a:rPr>
              <a:t>Primary focus on infectious diseases might be driven by the remit of global organisations who fund TPPs (e.g. WHO R&amp;D Blueprint)</a:t>
            </a:r>
          </a:p>
          <a:p>
            <a:pPr marL="285750" indent="-285750">
              <a:lnSpc>
                <a:spcPct val="150000"/>
              </a:lnSpc>
              <a:buFont typeface="Arial" charset="0"/>
              <a:buChar char="•"/>
              <a:defRPr/>
            </a:pPr>
            <a:r>
              <a:rPr lang="en-GB" sz="2800" dirty="0">
                <a:latin typeface="Arial" charset="0"/>
                <a:ea typeface="Arial" charset="0"/>
                <a:cs typeface="Arial" charset="0"/>
              </a:rPr>
              <a:t>TPPs could support both international and national health decision-makers in stimulating innovation of new tests driven by any clinical need</a:t>
            </a:r>
          </a:p>
          <a:p>
            <a:pPr marL="285750" indent="-285750">
              <a:lnSpc>
                <a:spcPct val="150000"/>
              </a:lnSpc>
              <a:buFont typeface="Arial" charset="0"/>
              <a:buChar char="•"/>
              <a:defRPr/>
            </a:pPr>
            <a:endParaRPr lang="en-GB" dirty="0">
              <a:solidFill>
                <a:prstClr val="black"/>
              </a:solidFill>
              <a:latin typeface="Arial" panose="020B0604020202020204" pitchFamily="34" charset="0"/>
              <a:cs typeface="Arial" panose="020B0604020202020204" pitchFamily="34"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endParaRPr lang="en-GB" sz="2400" dirty="0">
              <a:latin typeface="Arial" charset="0"/>
              <a:ea typeface="Arial" charset="0"/>
              <a:cs typeface="Arial" charset="0"/>
            </a:endParaRPr>
          </a:p>
        </p:txBody>
      </p:sp>
    </p:spTree>
    <p:extLst>
      <p:ext uri="{BB962C8B-B14F-4D97-AF65-F5344CB8AC3E}">
        <p14:creationId xmlns:p14="http://schemas.microsoft.com/office/powerpoint/2010/main" val="250127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6BE3D14-5D47-4BEB-A627-28FE37D6F3D6}"/>
              </a:ext>
            </a:extLst>
          </p:cNvPr>
          <p:cNvSpPr txBox="1"/>
          <p:nvPr/>
        </p:nvSpPr>
        <p:spPr>
          <a:xfrm>
            <a:off x="221704" y="1333548"/>
            <a:ext cx="11748592" cy="538916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1000"/>
              </a:spcBef>
              <a:spcAft>
                <a:spcPts val="0"/>
              </a:spcAft>
              <a:buClrTx/>
              <a:buSzTx/>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focus on clinical utility and cost-effectiveness of new tests</a:t>
            </a:r>
          </a:p>
          <a:p>
            <a:pPr marL="1028700" lvl="1" indent="-342900">
              <a:lnSpc>
                <a:spcPct val="150000"/>
              </a:lnSpc>
              <a:buFont typeface="Wingdings" panose="05000000000000000000" pitchFamily="2" charset="2"/>
              <a:buChar char="Ø"/>
            </a:pPr>
            <a:r>
              <a:rPr lang="en-GB" sz="2800" dirty="0">
                <a:latin typeface="Arial" charset="0"/>
                <a:ea typeface="Arial" charset="0"/>
                <a:cs typeface="Arial" charset="0"/>
              </a:rPr>
              <a:t>High test accuracy ≠ improvement in patient health</a:t>
            </a:r>
          </a:p>
          <a:p>
            <a:pPr marL="285750" marR="0" lvl="0" indent="-285750" algn="l" defTabSz="914400" rtl="0" eaLnBrk="1" fontAlgn="auto" latinLnBrk="0" hangingPunct="1">
              <a:lnSpc>
                <a:spcPct val="150000"/>
              </a:lnSpc>
              <a:spcBef>
                <a:spcPts val="1000"/>
              </a:spcBef>
              <a:spcAft>
                <a:spcPts val="0"/>
              </a:spcAft>
              <a:buClrTx/>
              <a:buSzTx/>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quality of input sources (expert judgement and literature)</a:t>
            </a:r>
          </a:p>
          <a:p>
            <a:pPr marL="1028700" lvl="1" indent="-342900">
              <a:lnSpc>
                <a:spcPct val="150000"/>
              </a:lnSpc>
              <a:buFont typeface="Wingdings" panose="05000000000000000000" pitchFamily="2" charset="2"/>
              <a:buChar char="Ø"/>
            </a:pPr>
            <a:r>
              <a:rPr lang="en-GB" sz="2800" dirty="0">
                <a:latin typeface="Arial" charset="0"/>
                <a:ea typeface="Arial" charset="0"/>
                <a:cs typeface="Arial" charset="0"/>
              </a:rPr>
              <a:t>Few TPPs considered modelling results and available data for validation</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1000"/>
              </a:spcBef>
              <a:spcAft>
                <a:spcPts val="0"/>
              </a:spcAft>
              <a:buClrTx/>
              <a:buSzTx/>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transparency in reporting methods</a:t>
            </a:r>
          </a:p>
          <a:p>
            <a:pPr marL="1143000" lvl="1" indent="-457200">
              <a:lnSpc>
                <a:spcPct val="150000"/>
              </a:lnSpc>
              <a:buFont typeface="Wingdings" panose="05000000000000000000" pitchFamily="2" charset="2"/>
              <a:buChar char="Ø"/>
            </a:pPr>
            <a:r>
              <a:rPr lang="en-GB" sz="2800" dirty="0">
                <a:latin typeface="Arial" charset="0"/>
                <a:ea typeface="Arial" charset="0"/>
                <a:cs typeface="Arial" charset="0"/>
              </a:rPr>
              <a:t>Lack of generalizability and reproducibility of TPPs</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79600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370437" y="830744"/>
            <a:ext cx="11505612" cy="696973"/>
          </a:xfrm>
        </p:spPr>
        <p:txBody>
          <a:bodyPr/>
          <a:lstStyle/>
          <a:p>
            <a:pPr marL="0" indent="0">
              <a:buNone/>
            </a:pPr>
            <a:r>
              <a:rPr lang="en-GB" b="1" dirty="0">
                <a:latin typeface="Arial" charset="0"/>
                <a:ea typeface="Arial" charset="0"/>
                <a:cs typeface="Arial" charset="0"/>
              </a:rPr>
              <a:t>Future research</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9C9C4A1-CDA2-4E34-BEC2-335F86ED884B}"/>
              </a:ext>
            </a:extLst>
          </p:cNvPr>
          <p:cNvSpPr txBox="1"/>
          <p:nvPr/>
        </p:nvSpPr>
        <p:spPr>
          <a:xfrm>
            <a:off x="0" y="1091547"/>
            <a:ext cx="12007417" cy="340830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Systematically identify unmet clinical needs for new tests</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Incorporate the assessment of desirable clinical utility and cost-effectiveness of new tests</a:t>
            </a:r>
          </a:p>
          <a:p>
            <a:pPr marL="1143000" marR="0" lvl="2"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pathway analysis &amp; early economic modelling</a:t>
            </a:r>
          </a:p>
          <a:p>
            <a:pPr marL="3429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the value of TPPs for test manufacturers</a:t>
            </a:r>
          </a:p>
        </p:txBody>
      </p:sp>
      <p:sp>
        <p:nvSpPr>
          <p:cNvPr id="5" name="TextBox 4">
            <a:extLst>
              <a:ext uri="{FF2B5EF4-FFF2-40B4-BE49-F238E27FC236}">
                <a16:creationId xmlns:a16="http://schemas.microsoft.com/office/drawing/2014/main" id="{3500EC5E-983D-4EF1-941F-4F238EBA0C35}"/>
              </a:ext>
            </a:extLst>
          </p:cNvPr>
          <p:cNvSpPr txBox="1"/>
          <p:nvPr/>
        </p:nvSpPr>
        <p:spPr>
          <a:xfrm>
            <a:off x="0" y="4399645"/>
            <a:ext cx="8605381" cy="2015616"/>
          </a:xfrm>
          <a:prstGeom prst="rect">
            <a:avLst/>
          </a:prstGeom>
          <a:noFill/>
        </p:spPr>
        <p:txBody>
          <a:bodyPr wrap="square" rtlCol="0">
            <a:spAutoFit/>
          </a:bodyPr>
          <a:lstStyle/>
          <a:p>
            <a:pPr marL="3429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 TPPs into regulatory paths for innovation</a:t>
            </a:r>
          </a:p>
          <a:p>
            <a:pPr marL="3429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 on best practice methods for                    developing TPPs for medical tests is needed</a:t>
            </a:r>
          </a:p>
        </p:txBody>
      </p:sp>
    </p:spTree>
    <p:custDataLst>
      <p:tags r:id="rId1"/>
    </p:custDataLst>
    <p:extLst>
      <p:ext uri="{BB962C8B-B14F-4D97-AF65-F5344CB8AC3E}">
        <p14:creationId xmlns:p14="http://schemas.microsoft.com/office/powerpoint/2010/main" val="9713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6157" y="0"/>
            <a:ext cx="5343162" cy="3080551"/>
          </a:xfrm>
        </p:spPr>
        <p:txBody>
          <a:bodyPr/>
          <a:lstStyle/>
          <a:p>
            <a:pPr algn="ctr">
              <a:lnSpc>
                <a:spcPct val="300000"/>
              </a:lnSpc>
            </a:pPr>
            <a:endParaRPr lang="en-GB" sz="2400" dirty="0">
              <a:latin typeface="Arial" panose="020B0604020202020204" pitchFamily="34" charset="0"/>
              <a:cs typeface="Arial" panose="020B0604020202020204" pitchFamily="34" charset="0"/>
            </a:endParaRPr>
          </a:p>
          <a:p>
            <a:pPr marL="0" indent="0" algn="ctr">
              <a:lnSpc>
                <a:spcPct val="300000"/>
              </a:lnSpc>
              <a:buNone/>
            </a:pPr>
            <a:r>
              <a:rPr lang="en-GB" sz="3200" b="1" dirty="0">
                <a:latin typeface="Arial" panose="020B0604020202020204" pitchFamily="34" charset="0"/>
                <a:cs typeface="Arial" panose="020B0604020202020204" pitchFamily="34" charset="0"/>
              </a:rPr>
              <a:t>Thanks for your attention!</a:t>
            </a:r>
          </a:p>
          <a:p>
            <a:pPr marL="0" indent="0" algn="ctr">
              <a:lnSpc>
                <a:spcPct val="300000"/>
              </a:lnSpc>
              <a:buNone/>
            </a:pPr>
            <a:r>
              <a:rPr lang="en-GB" sz="3200" b="1" dirty="0">
                <a:latin typeface="Arial" panose="020B0604020202020204" pitchFamily="34" charset="0"/>
                <a:cs typeface="Arial" panose="020B0604020202020204" pitchFamily="34" charset="0"/>
              </a:rPr>
              <a:t>Any questions?</a:t>
            </a:r>
          </a:p>
        </p:txBody>
      </p:sp>
      <p:sp>
        <p:nvSpPr>
          <p:cNvPr id="3" name="TextBox 2">
            <a:extLst>
              <a:ext uri="{FF2B5EF4-FFF2-40B4-BE49-F238E27FC236}">
                <a16:creationId xmlns:a16="http://schemas.microsoft.com/office/drawing/2014/main" id="{8ED3504C-6D71-4BC7-B88F-5BD566885887}"/>
              </a:ext>
            </a:extLst>
          </p:cNvPr>
          <p:cNvSpPr txBox="1"/>
          <p:nvPr/>
        </p:nvSpPr>
        <p:spPr>
          <a:xfrm>
            <a:off x="1508490" y="4465590"/>
            <a:ext cx="371441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umpc@leeds.ac.uk</a:t>
            </a:r>
          </a:p>
        </p:txBody>
      </p:sp>
      <p:pic>
        <p:nvPicPr>
          <p:cNvPr id="2050" name="Picture 2" descr="Twitter - Wikipedia">
            <a:extLst>
              <a:ext uri="{FF2B5EF4-FFF2-40B4-BE49-F238E27FC236}">
                <a16:creationId xmlns:a16="http://schemas.microsoft.com/office/drawing/2014/main" id="{2A170590-6D29-46E4-9BF4-7926E057E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15" y="5807473"/>
            <a:ext cx="829620" cy="674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F696B9-40A6-4732-A55F-4D69EB188AD9}"/>
              </a:ext>
            </a:extLst>
          </p:cNvPr>
          <p:cNvSpPr txBox="1"/>
          <p:nvPr/>
        </p:nvSpPr>
        <p:spPr>
          <a:xfrm>
            <a:off x="1432142" y="5807473"/>
            <a:ext cx="3107185" cy="523220"/>
          </a:xfrm>
          <a:prstGeom prst="rect">
            <a:avLst/>
          </a:prstGeom>
          <a:noFill/>
        </p:spPr>
        <p:txBody>
          <a:bodyPr wrap="square" rtlCol="0">
            <a:spAutoFit/>
          </a:bodyPr>
          <a:lstStyle/>
          <a:p>
            <a:r>
              <a:rPr lang="en-GB" sz="2800" b="1" dirty="0">
                <a:solidFill>
                  <a:schemeClr val="accent1">
                    <a:lumMod val="50000"/>
                  </a:schemeClr>
                </a:solidFill>
                <a:latin typeface="Arial" panose="020B0604020202020204" pitchFamily="34" charset="0"/>
                <a:cs typeface="Arial" panose="020B0604020202020204" pitchFamily="34" charset="0"/>
              </a:rPr>
              <a:t>@paola__cocco</a:t>
            </a:r>
          </a:p>
        </p:txBody>
      </p:sp>
      <p:pic>
        <p:nvPicPr>
          <p:cNvPr id="2058" name="Picture 10" descr="Email Icon Blue transparent PNG - StickPNG">
            <a:extLst>
              <a:ext uri="{FF2B5EF4-FFF2-40B4-BE49-F238E27FC236}">
                <a16:creationId xmlns:a16="http://schemas.microsoft.com/office/drawing/2014/main" id="{8A65CE00-1E5D-409D-ABF5-C861FF825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22" y="4230973"/>
            <a:ext cx="1254868" cy="12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5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BDDE5E4-5A22-44E5-A9DF-AC1260D2FF04}"/>
              </a:ext>
            </a:extLst>
          </p:cNvPr>
          <p:cNvSpPr>
            <a:spLocks noGrp="1"/>
          </p:cNvSpPr>
          <p:nvPr>
            <p:ph type="body" sz="quarter" idx="10"/>
          </p:nvPr>
        </p:nvSpPr>
        <p:spPr>
          <a:xfrm>
            <a:off x="251792" y="2517915"/>
            <a:ext cx="11688416" cy="2050773"/>
          </a:xfrm>
        </p:spPr>
        <p:txBody>
          <a:bodyPr/>
          <a:lstStyle/>
          <a:p>
            <a:pPr marL="0" indent="0" algn="ctr">
              <a:lnSpc>
                <a:spcPct val="300000"/>
              </a:lnSpc>
              <a:buNone/>
            </a:pPr>
            <a:r>
              <a:rPr lang="en-GB" sz="3200" b="1" dirty="0">
                <a:latin typeface="Arial" panose="020B0604020202020204" pitchFamily="34" charset="0"/>
                <a:cs typeface="Arial" panose="020B0604020202020204" pitchFamily="34" charset="0"/>
              </a:rPr>
              <a:t> Click </a:t>
            </a:r>
            <a:r>
              <a:rPr lang="en-GB" sz="3200" b="1" dirty="0">
                <a:latin typeface="Arial" panose="020B0604020202020204" pitchFamily="34" charset="0"/>
                <a:cs typeface="Arial" panose="020B0604020202020204" pitchFamily="34" charset="0"/>
                <a:hlinkClick r:id="rId3"/>
              </a:rPr>
              <a:t>here</a:t>
            </a:r>
            <a:r>
              <a:rPr lang="en-GB" sz="3200" b="1" dirty="0">
                <a:latin typeface="Arial" panose="020B0604020202020204" pitchFamily="34" charset="0"/>
                <a:cs typeface="Arial" panose="020B0604020202020204" pitchFamily="34" charset="0"/>
              </a:rPr>
              <a:t> link to watch the pre-recorded presentation</a:t>
            </a:r>
          </a:p>
        </p:txBody>
      </p:sp>
    </p:spTree>
    <p:extLst>
      <p:ext uri="{BB962C8B-B14F-4D97-AF65-F5344CB8AC3E}">
        <p14:creationId xmlns:p14="http://schemas.microsoft.com/office/powerpoint/2010/main" val="36808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9CFBE947-AD58-4858-B69D-BC8ADD848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446"/>
            <a:ext cx="9940315" cy="4141798"/>
          </a:xfrm>
          <a:prstGeom prst="rect">
            <a:avLst/>
          </a:prstGeom>
        </p:spPr>
      </p:pic>
      <p:sp>
        <p:nvSpPr>
          <p:cNvPr id="2" name="Text Placeholder 1"/>
          <p:cNvSpPr>
            <a:spLocks noGrp="1"/>
          </p:cNvSpPr>
          <p:nvPr>
            <p:ph type="body" idx="10"/>
          </p:nvPr>
        </p:nvSpPr>
        <p:spPr>
          <a:xfrm>
            <a:off x="337539" y="761756"/>
            <a:ext cx="11516922" cy="505567"/>
          </a:xfrm>
        </p:spPr>
        <p:txBody>
          <a:bodyPr/>
          <a:lstStyle/>
          <a:p>
            <a:r>
              <a:rPr lang="en-GB" b="1" dirty="0">
                <a:latin typeface="Arial" charset="0"/>
                <a:ea typeface="Arial" charset="0"/>
                <a:cs typeface="Arial" charset="0"/>
              </a:rPr>
              <a:t>Background: Target Product Profiles</a:t>
            </a:r>
          </a:p>
          <a:p>
            <a:pPr marL="342900" indent="-342900">
              <a:buFont typeface="Arial" panose="020B0604020202020204" pitchFamily="34" charset="0"/>
              <a:buChar char="•"/>
            </a:pPr>
            <a:endParaRPr lang="en-US" sz="2000" dirty="0">
              <a:latin typeface="Arial" charset="0"/>
              <a:ea typeface="Arial" charset="0"/>
              <a:cs typeface="Arial" charset="0"/>
            </a:endParaRPr>
          </a:p>
          <a:p>
            <a:pPr marL="342900" indent="-342900">
              <a:buFont typeface="Arial" panose="020B0604020202020204" pitchFamily="34" charset="0"/>
              <a:buChar char="•"/>
            </a:pPr>
            <a:endParaRPr lang="en-GB" sz="2400" dirty="0">
              <a:latin typeface="Arial" charset="0"/>
              <a:ea typeface="Arial" charset="0"/>
              <a:cs typeface="Arial" charset="0"/>
            </a:endParaRPr>
          </a:p>
        </p:txBody>
      </p:sp>
      <p:sp>
        <p:nvSpPr>
          <p:cNvPr id="4" name="Rectangle 3"/>
          <p:cNvSpPr/>
          <p:nvPr/>
        </p:nvSpPr>
        <p:spPr>
          <a:xfrm>
            <a:off x="0" y="5903893"/>
            <a:ext cx="8358503" cy="95410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Arial" charset="0"/>
                <a:cs typeface="Arial" charset="0"/>
              </a:rPr>
              <a:t>TPPs embody the concept of ‘beginning with a goal in mind’</a:t>
            </a:r>
          </a:p>
        </p:txBody>
      </p:sp>
      <p:sp>
        <p:nvSpPr>
          <p:cNvPr id="3" name="TextBox 2">
            <a:extLst>
              <a:ext uri="{FF2B5EF4-FFF2-40B4-BE49-F238E27FC236}">
                <a16:creationId xmlns:a16="http://schemas.microsoft.com/office/drawing/2014/main" id="{BE5E30A0-F3B1-4F73-A7B3-1030C561635E}"/>
              </a:ext>
            </a:extLst>
          </p:cNvPr>
          <p:cNvSpPr txBox="1"/>
          <p:nvPr/>
        </p:nvSpPr>
        <p:spPr>
          <a:xfrm>
            <a:off x="0" y="1441652"/>
            <a:ext cx="11516921" cy="867930"/>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Arial" charset="0"/>
                <a:cs typeface="Arial" charset="0"/>
              </a:rPr>
              <a:t>Many innovative diagnostic tests fail to be introduced into the market and adopted into clinical practice</a:t>
            </a:r>
          </a:p>
        </p:txBody>
      </p:sp>
      <p:sp>
        <p:nvSpPr>
          <p:cNvPr id="8" name="Rectangle 7">
            <a:extLst>
              <a:ext uri="{FF2B5EF4-FFF2-40B4-BE49-F238E27FC236}">
                <a16:creationId xmlns:a16="http://schemas.microsoft.com/office/drawing/2014/main" id="{B767AE09-5679-4BC3-A1D0-85CDA6928699}"/>
              </a:ext>
            </a:extLst>
          </p:cNvPr>
          <p:cNvSpPr/>
          <p:nvPr/>
        </p:nvSpPr>
        <p:spPr>
          <a:xfrm>
            <a:off x="7427935" y="5028041"/>
            <a:ext cx="2379945" cy="776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5302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081ADA-24A3-4019-9949-6779DE0DC23B}"/>
              </a:ext>
            </a:extLst>
          </p:cNvPr>
          <p:cNvSpPr txBox="1"/>
          <p:nvPr/>
        </p:nvSpPr>
        <p:spPr>
          <a:xfrm>
            <a:off x="162250" y="6139856"/>
            <a:ext cx="7591362" cy="461665"/>
          </a:xfrm>
          <a:prstGeom prst="rect">
            <a:avLst/>
          </a:prstGeom>
          <a:noFill/>
        </p:spPr>
        <p:txBody>
          <a:bodyPr wrap="square" rtlCol="0">
            <a:spAutoFit/>
          </a:bodyPr>
          <a:lstStyle/>
          <a:p>
            <a:pPr defTabSz="914400"/>
            <a:r>
              <a:rPr lang="en-GB" sz="1200" i="1" dirty="0">
                <a:solidFill>
                  <a:prstClr val="black"/>
                </a:solidFill>
                <a:latin typeface="Arial" panose="020B0604020202020204" pitchFamily="34" charset="0"/>
                <a:cs typeface="Arial" panose="020B0604020202020204" pitchFamily="34" charset="0"/>
              </a:rPr>
              <a:t>Dittrich S, et al. Target Product Profile for a diagnostic assay to differentiate between bacterial and non-bacterial infections to guide antimicrobials use in resource-limited settings: An expert consensus. </a:t>
            </a:r>
          </a:p>
        </p:txBody>
      </p:sp>
      <p:pic>
        <p:nvPicPr>
          <p:cNvPr id="8" name="Picture 7">
            <a:extLst>
              <a:ext uri="{FF2B5EF4-FFF2-40B4-BE49-F238E27FC236}">
                <a16:creationId xmlns:a16="http://schemas.microsoft.com/office/drawing/2014/main" id="{1844AD61-C453-4BE4-AAFE-CE27099D5842}"/>
              </a:ext>
            </a:extLst>
          </p:cNvPr>
          <p:cNvPicPr>
            <a:picLocks noChangeAspect="1"/>
          </p:cNvPicPr>
          <p:nvPr/>
        </p:nvPicPr>
        <p:blipFill>
          <a:blip r:embed="rId3"/>
          <a:stretch>
            <a:fillRect/>
          </a:stretch>
        </p:blipFill>
        <p:spPr>
          <a:xfrm>
            <a:off x="360203" y="716531"/>
            <a:ext cx="11629898" cy="4566549"/>
          </a:xfrm>
          <a:prstGeom prst="rect">
            <a:avLst/>
          </a:prstGeom>
          <a:ln>
            <a:solidFill>
              <a:schemeClr val="tx1">
                <a:lumMod val="95000"/>
                <a:lumOff val="5000"/>
              </a:schemeClr>
            </a:solidFill>
          </a:ln>
        </p:spPr>
      </p:pic>
      <p:sp>
        <p:nvSpPr>
          <p:cNvPr id="7" name="Left Arrow 6">
            <a:extLst>
              <a:ext uri="{FF2B5EF4-FFF2-40B4-BE49-F238E27FC236}">
                <a16:creationId xmlns:a16="http://schemas.microsoft.com/office/drawing/2014/main" id="{325F3121-FF1E-4355-9C1E-EB1D362DE814}"/>
              </a:ext>
            </a:extLst>
          </p:cNvPr>
          <p:cNvSpPr/>
          <p:nvPr/>
        </p:nvSpPr>
        <p:spPr>
          <a:xfrm rot="10800000">
            <a:off x="-35704" y="2855649"/>
            <a:ext cx="395907" cy="288311"/>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3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543725" y="825100"/>
            <a:ext cx="11104549" cy="4683125"/>
          </a:xfrm>
        </p:spPr>
        <p:txBody>
          <a:bodyPr/>
          <a:lstStyle/>
          <a:p>
            <a:pPr marL="0" indent="0">
              <a:buNone/>
            </a:pPr>
            <a:r>
              <a:rPr lang="en-GB" b="1" dirty="0">
                <a:latin typeface="Arial" charset="0"/>
                <a:ea typeface="Arial" charset="0"/>
                <a:cs typeface="Arial" charset="0"/>
              </a:rPr>
              <a:t>Methodology systematic review of TPPs</a:t>
            </a:r>
            <a:endParaRPr lang="en-GB" dirty="0"/>
          </a:p>
        </p:txBody>
      </p:sp>
      <p:pic>
        <p:nvPicPr>
          <p:cNvPr id="7" name="Picture 6">
            <a:extLst>
              <a:ext uri="{FF2B5EF4-FFF2-40B4-BE49-F238E27FC236}">
                <a16:creationId xmlns:a16="http://schemas.microsoft.com/office/drawing/2014/main" id="{E4E4EDD1-E866-49CE-AACD-6C964E4042F9}"/>
              </a:ext>
            </a:extLst>
          </p:cNvPr>
          <p:cNvPicPr>
            <a:picLocks noChangeAspect="1"/>
          </p:cNvPicPr>
          <p:nvPr/>
        </p:nvPicPr>
        <p:blipFill>
          <a:blip r:embed="rId3"/>
          <a:stretch>
            <a:fillRect/>
          </a:stretch>
        </p:blipFill>
        <p:spPr>
          <a:xfrm>
            <a:off x="183109" y="3596286"/>
            <a:ext cx="8205343" cy="2870418"/>
          </a:xfrm>
          <a:prstGeom prst="rect">
            <a:avLst/>
          </a:prstGeom>
          <a:ln>
            <a:solidFill>
              <a:schemeClr val="tx1"/>
            </a:solidFill>
          </a:ln>
        </p:spPr>
      </p:pic>
      <p:sp>
        <p:nvSpPr>
          <p:cNvPr id="9" name="TextBox 8">
            <a:extLst>
              <a:ext uri="{FF2B5EF4-FFF2-40B4-BE49-F238E27FC236}">
                <a16:creationId xmlns:a16="http://schemas.microsoft.com/office/drawing/2014/main" id="{BF530F35-FE36-4A7C-A69B-791B7A424105}"/>
              </a:ext>
            </a:extLst>
          </p:cNvPr>
          <p:cNvSpPr txBox="1"/>
          <p:nvPr/>
        </p:nvSpPr>
        <p:spPr>
          <a:xfrm>
            <a:off x="183109" y="1349775"/>
            <a:ext cx="11582794" cy="3319883"/>
          </a:xfrm>
          <a:prstGeom prst="rect">
            <a:avLst/>
          </a:prstGeom>
          <a:noFill/>
        </p:spPr>
        <p:txBody>
          <a:bodyPr wrap="square" rtlCol="0">
            <a:spAutoFit/>
          </a:bodyPr>
          <a:lstStyle/>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Which test characteristics are included in TPPs?</a:t>
            </a:r>
          </a:p>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How are test characteristic requirements derived and agreed upon?</a:t>
            </a:r>
          </a:p>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Which stakeholder groups are involved?</a:t>
            </a:r>
          </a:p>
          <a:p>
            <a:pPr marL="342900" indent="-342900">
              <a:lnSpc>
                <a:spcPct val="90000"/>
              </a:lnSpc>
              <a:spcBef>
                <a:spcPts val="1000"/>
              </a:spcBef>
              <a:buFont typeface="Arial" panose="020B0604020202020204" pitchFamily="34" charset="0"/>
              <a:buChar char="•"/>
              <a:defRPr/>
            </a:pPr>
            <a:endParaRPr lang="en-US" sz="2800" dirty="0">
              <a:latin typeface="Arial" charset="0"/>
              <a:cs typeface="Arial" charset="0"/>
            </a:endParaRP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224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55C2585-3477-409A-BB70-23E5959CF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749" y="0"/>
            <a:ext cx="5066731" cy="6858000"/>
          </a:xfrm>
          <a:prstGeom prst="rect">
            <a:avLst/>
          </a:prstGeom>
        </p:spPr>
      </p:pic>
    </p:spTree>
    <p:extLst>
      <p:ext uri="{BB962C8B-B14F-4D97-AF65-F5344CB8AC3E}">
        <p14:creationId xmlns:p14="http://schemas.microsoft.com/office/powerpoint/2010/main" val="238955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0CFBCC02-314F-45A9-9803-0AE0CC004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34" y="894602"/>
            <a:ext cx="10302987" cy="5068796"/>
          </a:xfrm>
          <a:prstGeom prst="rect">
            <a:avLst/>
          </a:prstGeom>
        </p:spPr>
      </p:pic>
      <p:sp>
        <p:nvSpPr>
          <p:cNvPr id="3" name="TextBox 2">
            <a:extLst>
              <a:ext uri="{FF2B5EF4-FFF2-40B4-BE49-F238E27FC236}">
                <a16:creationId xmlns:a16="http://schemas.microsoft.com/office/drawing/2014/main" id="{799A4FBD-B9CD-432A-BBD4-CABB80FC0944}"/>
              </a:ext>
            </a:extLst>
          </p:cNvPr>
          <p:cNvSpPr txBox="1"/>
          <p:nvPr/>
        </p:nvSpPr>
        <p:spPr>
          <a:xfrm>
            <a:off x="500737" y="6145457"/>
            <a:ext cx="733856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Burke W, Zimmern R. Moving beyond ACCE: An expanded framework for genetic test evaluation</a:t>
            </a:r>
          </a:p>
        </p:txBody>
      </p:sp>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530483"/>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Common themes for test characteristics </a:t>
            </a:r>
          </a:p>
          <a:p>
            <a:pPr marL="342900" indent="-342900">
              <a:buFont typeface="Arial" panose="020B0604020202020204" pitchFamily="34" charset="0"/>
              <a:buChar char="•"/>
            </a:pPr>
            <a:endParaRPr lang="en-GB" sz="2400" dirty="0">
              <a:latin typeface="Arial" charset="0"/>
              <a:ea typeface="Arial" charset="0"/>
              <a:cs typeface="Arial" charset="0"/>
            </a:endParaRPr>
          </a:p>
        </p:txBody>
      </p:sp>
    </p:spTree>
    <p:extLst>
      <p:ext uri="{BB962C8B-B14F-4D97-AF65-F5344CB8AC3E}">
        <p14:creationId xmlns:p14="http://schemas.microsoft.com/office/powerpoint/2010/main" val="117230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430122"/>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Features of included TPPs</a:t>
            </a:r>
          </a:p>
          <a:p>
            <a:pPr marL="342900" indent="-342900">
              <a:buFont typeface="Arial" panose="020B0604020202020204" pitchFamily="34" charset="0"/>
              <a:buChar char="•"/>
            </a:pPr>
            <a:endParaRPr lang="en-GB" sz="2400" dirty="0">
              <a:latin typeface="Arial" charset="0"/>
              <a:ea typeface="Arial" charset="0"/>
              <a:cs typeface="Arial" charset="0"/>
            </a:endParaRPr>
          </a:p>
        </p:txBody>
      </p:sp>
      <p:pic>
        <p:nvPicPr>
          <p:cNvPr id="6" name="Picture 5" descr="Diagram&#10;&#10;Description automatically generated">
            <a:extLst>
              <a:ext uri="{FF2B5EF4-FFF2-40B4-BE49-F238E27FC236}">
                <a16:creationId xmlns:a16="http://schemas.microsoft.com/office/drawing/2014/main" id="{3A7D680E-4E22-4353-8681-4F5AA187B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2" y="785377"/>
            <a:ext cx="8480121" cy="5076804"/>
          </a:xfrm>
          <a:prstGeom prst="rect">
            <a:avLst/>
          </a:prstGeom>
        </p:spPr>
      </p:pic>
    </p:spTree>
    <p:extLst>
      <p:ext uri="{BB962C8B-B14F-4D97-AF65-F5344CB8AC3E}">
        <p14:creationId xmlns:p14="http://schemas.microsoft.com/office/powerpoint/2010/main" val="316715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430122"/>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Typical TPP development process</a:t>
            </a:r>
          </a:p>
          <a:p>
            <a:pPr marL="342900" indent="-342900">
              <a:buFont typeface="Arial" panose="020B0604020202020204" pitchFamily="34" charset="0"/>
              <a:buChar char="•"/>
            </a:pPr>
            <a:endParaRPr lang="en-GB" sz="2400" dirty="0">
              <a:latin typeface="Arial" charset="0"/>
              <a:ea typeface="Arial" charset="0"/>
              <a:cs typeface="Arial" charset="0"/>
            </a:endParaRPr>
          </a:p>
        </p:txBody>
      </p:sp>
      <p:pic>
        <p:nvPicPr>
          <p:cNvPr id="2" name="Picture 1" descr="Diagram&#10;&#10;Description automatically generated">
            <a:extLst>
              <a:ext uri="{FF2B5EF4-FFF2-40B4-BE49-F238E27FC236}">
                <a16:creationId xmlns:a16="http://schemas.microsoft.com/office/drawing/2014/main" id="{9370CD2F-8B4B-4F87-9FCA-718499273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06" y="935689"/>
            <a:ext cx="8082269" cy="5996051"/>
          </a:xfrm>
          <a:prstGeom prst="rect">
            <a:avLst/>
          </a:prstGeom>
        </p:spPr>
      </p:pic>
    </p:spTree>
    <p:extLst>
      <p:ext uri="{BB962C8B-B14F-4D97-AF65-F5344CB8AC3E}">
        <p14:creationId xmlns:p14="http://schemas.microsoft.com/office/powerpoint/2010/main" val="192342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430122"/>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Most frequent test characteristics</a:t>
            </a:r>
          </a:p>
          <a:p>
            <a:pPr marL="342900" indent="-342900">
              <a:buFont typeface="Arial" panose="020B0604020202020204" pitchFamily="34" charset="0"/>
              <a:buChar char="•"/>
            </a:pPr>
            <a:endParaRPr lang="en-GB" sz="2400" dirty="0">
              <a:latin typeface="Arial" charset="0"/>
              <a:ea typeface="Arial" charset="0"/>
              <a:cs typeface="Arial" charset="0"/>
            </a:endParaRPr>
          </a:p>
        </p:txBody>
      </p:sp>
      <p:pic>
        <p:nvPicPr>
          <p:cNvPr id="3" name="Picture 2" descr="Diagram, timeline&#10;&#10;Description automatically generated">
            <a:extLst>
              <a:ext uri="{FF2B5EF4-FFF2-40B4-BE49-F238E27FC236}">
                <a16:creationId xmlns:a16="http://schemas.microsoft.com/office/drawing/2014/main" id="{7DFA4377-EB00-4878-B035-3FB7D5BD5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3074"/>
            <a:ext cx="8404964" cy="5219419"/>
          </a:xfrm>
          <a:prstGeom prst="rect">
            <a:avLst/>
          </a:prstGeom>
        </p:spPr>
      </p:pic>
    </p:spTree>
    <p:extLst>
      <p:ext uri="{BB962C8B-B14F-4D97-AF65-F5344CB8AC3E}">
        <p14:creationId xmlns:p14="http://schemas.microsoft.com/office/powerpoint/2010/main" val="65816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6.5|21.1"/>
</p:tagLst>
</file>

<file path=ppt/tags/tag2.xml><?xml version="1.0" encoding="utf-8"?>
<p:tagLst xmlns:a="http://schemas.openxmlformats.org/drawingml/2006/main" xmlns:r="http://schemas.openxmlformats.org/officeDocument/2006/relationships" xmlns:p="http://schemas.openxmlformats.org/presentationml/2006/main">
  <p:tag name="TIMING" val="|1.3|112.8"/>
</p:tagLst>
</file>

<file path=ppt/tags/tag3.xml><?xml version="1.0" encoding="utf-8"?>
<p:tagLst xmlns:a="http://schemas.openxmlformats.org/drawingml/2006/main" xmlns:r="http://schemas.openxmlformats.org/officeDocument/2006/relationships" xmlns:p="http://schemas.openxmlformats.org/presentationml/2006/main">
  <p:tag name="TIMING" val="|1.3|11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1960</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Calibri Light</vt:lpstr>
      <vt:lpstr>Courier New</vt:lpstr>
      <vt:lpstr>Symbol</vt:lpstr>
      <vt:lpstr>Times New Roman</vt:lpstr>
      <vt:lpstr>Tw Cen MT</vt:lpstr>
      <vt:lpstr>Tw Cen MT Condensed</vt:lpstr>
      <vt:lpstr>Wingdings</vt:lpstr>
      <vt:lpstr>Wingdings 3</vt:lpstr>
      <vt:lpstr>Integral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Cocco</dc:creator>
  <cp:lastModifiedBy>Paola Cocco</cp:lastModifiedBy>
  <cp:revision>5</cp:revision>
  <dcterms:created xsi:type="dcterms:W3CDTF">2020-11-18T07:29:10Z</dcterms:created>
  <dcterms:modified xsi:type="dcterms:W3CDTF">2021-02-15T17:23:57Z</dcterms:modified>
</cp:coreProperties>
</file>