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 id="2147483759" r:id="rId3"/>
  </p:sldMasterIdLst>
  <p:notesMasterIdLst>
    <p:notesMasterId r:id="rId30"/>
  </p:notesMasterIdLst>
  <p:sldIdLst>
    <p:sldId id="257" r:id="rId4"/>
    <p:sldId id="312" r:id="rId5"/>
    <p:sldId id="283" r:id="rId6"/>
    <p:sldId id="334" r:id="rId7"/>
    <p:sldId id="284" r:id="rId8"/>
    <p:sldId id="313" r:id="rId9"/>
    <p:sldId id="332" r:id="rId10"/>
    <p:sldId id="287" r:id="rId11"/>
    <p:sldId id="321" r:id="rId12"/>
    <p:sldId id="315" r:id="rId13"/>
    <p:sldId id="316" r:id="rId14"/>
    <p:sldId id="317" r:id="rId15"/>
    <p:sldId id="318" r:id="rId16"/>
    <p:sldId id="322" r:id="rId17"/>
    <p:sldId id="323" r:id="rId18"/>
    <p:sldId id="265" r:id="rId19"/>
    <p:sldId id="294" r:id="rId20"/>
    <p:sldId id="328" r:id="rId21"/>
    <p:sldId id="262" r:id="rId22"/>
    <p:sldId id="320" r:id="rId23"/>
    <p:sldId id="266" r:id="rId24"/>
    <p:sldId id="267" r:id="rId25"/>
    <p:sldId id="329" r:id="rId26"/>
    <p:sldId id="331" r:id="rId27"/>
    <p:sldId id="333"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962089-7405-E325-638A-5495400DD4E8}" name="Paola Cocco" initials="PC" userId="Paola Cocc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thany Shinkins" initials="BS" lastIdx="4" clrIdx="0">
    <p:extLst>
      <p:ext uri="{19B8F6BF-5375-455C-9EA6-DF929625EA0E}">
        <p15:presenceInfo xmlns:p15="http://schemas.microsoft.com/office/powerpoint/2012/main" userId="b39e081ee7c5a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63D9B-DDB9-4E23-99B6-FAC60650FEAD}" v="18" dt="2022-02-25T11:04:25.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3796" autoAdjust="0"/>
  </p:normalViewPr>
  <p:slideViewPr>
    <p:cSldViewPr snapToGrid="0">
      <p:cViewPr>
        <p:scale>
          <a:sx n="60" d="100"/>
          <a:sy n="60" d="100"/>
        </p:scale>
        <p:origin x="2436" y="600"/>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2FFE7-D3B1-4476-B256-06B45A5711BE}"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00DD4-EE77-42C0-880B-A45D6030F223}" type="slidenum">
              <a:rPr lang="en-GB" smtClean="0"/>
              <a:t>‹#›</a:t>
            </a:fld>
            <a:endParaRPr lang="en-GB"/>
          </a:p>
        </p:txBody>
      </p:sp>
    </p:spTree>
    <p:extLst>
      <p:ext uri="{BB962C8B-B14F-4D97-AF65-F5344CB8AC3E}">
        <p14:creationId xmlns:p14="http://schemas.microsoft.com/office/powerpoint/2010/main" val="77310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During this presentation, I will discuss the key findings and methods from my PhD which focuses on integrating early economic evaluation into the development of Target Product Profiles for new diagnostic tests. </a:t>
            </a:r>
          </a:p>
        </p:txBody>
      </p:sp>
      <p:sp>
        <p:nvSpPr>
          <p:cNvPr id="4" name="Slide Number Placeholder 3"/>
          <p:cNvSpPr>
            <a:spLocks noGrp="1"/>
          </p:cNvSpPr>
          <p:nvPr>
            <p:ph type="sldNum" sz="quarter" idx="5"/>
          </p:nvPr>
        </p:nvSpPr>
        <p:spPr/>
        <p:txBody>
          <a:bodyPr/>
          <a:lstStyle/>
          <a:p>
            <a:fld id="{BFF84492-CA57-47CD-BE46-19DBDE7A5804}" type="slidenum">
              <a:rPr lang="en-GB" smtClean="0"/>
              <a:t>1</a:t>
            </a:fld>
            <a:endParaRPr lang="en-GB"/>
          </a:p>
        </p:txBody>
      </p:sp>
    </p:spTree>
    <p:extLst>
      <p:ext uri="{BB962C8B-B14F-4D97-AF65-F5344CB8AC3E}">
        <p14:creationId xmlns:p14="http://schemas.microsoft.com/office/powerpoint/2010/main" val="208784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r>
              <a:rPr lang="en-GB" dirty="0"/>
              <a:t>Based on the limitations underpinning the TPP methodology,  the main focus of my PhD has been to explore how and to which extend early economic evaluation </a:t>
            </a:r>
            <a:r>
              <a:rPr lang="en-GB" b="0" dirty="0"/>
              <a:t>could improve current TPP methodology</a:t>
            </a:r>
            <a:r>
              <a:rPr lang="en-GB" dirty="0"/>
              <a:t>. E</a:t>
            </a:r>
            <a:r>
              <a:rPr lang="en-GB" sz="1800" dirty="0">
                <a:effectLst/>
                <a:latin typeface="Arial" panose="020B0604020202020204" pitchFamily="34" charset="0"/>
                <a:ea typeface="Calibri" panose="020F0502020204030204" pitchFamily="34" charset="0"/>
              </a:rPr>
              <a:t>arly economic evaluation (EEE) and cost-effectiveness analysis are increasingly performed at the early development stages as a means of directing stop/go decisions and informing the optimal trajectory of future research.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Recently, we have published an opinion piece discussing the advantages and potential applications of integrating early economic evaluation into TPP development, alongside some areas for further improvement. Here we suggest that using EEE methods to inform TPPs provides a more objective, evidence-based and transparent approach to defining test specifications.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25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figure presents the possible advantages that early economic evaluation methods could afford across each of the four core activities of TPP development.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scoping phase aims to define the focus of a TPP via literature review and meetings with stakeholders. It is unclear, however, if any formal pathway analysis is typically conducted.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suggest that mapping the care pathway where new tests might sit will help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identify key processes underpinning standard care</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understand how a new test might fit within an existing pathway, as well as its potential downstream consequences on clinical decision-making, patient workflow and economic outcomes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in turn, will help defining in advance test role, positioning, and which test characteristics to include in the early economic model.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Focusing on the drafting of a TPP, EEE might help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explore dependencies between test specifications and features of the clinical context; (ii) facilitate optimization of quantitative test specifications based on a willingness-to-pay threshold; and (iii) increase the objectivity of data informing TPP requirements. I will now discuss each point separately.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Current TPP methodology specifies ‘desired’ and ‘acceptable’ level of performance for new tests, without investigating the relationship between different test characteristics. Early economic models, however, provide a framework by which the interdependency between different test characteristics (and features of the clinical context) can be explored and their impact on cost-effectiveness can be assessed.  </a:t>
            </a:r>
          </a:p>
          <a:p>
            <a:pPr marL="34290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absence of evidence for a new test, hypothetical values for test properties can be assigned and, for each specification or combinations of specifications, the downstream costs and benefits can be computed. Based on a specified WTP threshold, it is possible to back-calculate the maximum costs and minimum specifications for a new test to be cost-effective.</a:t>
            </a:r>
          </a:p>
          <a:p>
            <a:pPr marL="34290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EEE methodology facilitates the generation of more objective data, which can be combined with subjective evidence to inform TPP specifications. EEE results can also support the elicitation of expert opinion, with clinical experts being asked to review and discuss the modelling findings. </a:t>
            </a:r>
          </a:p>
          <a:p>
            <a:pPr marL="0"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mj-l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Focusing on the last core activity, EEEs are sufficiently flexible to allow for the model to be updated as evidence is accrued.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During the remainder of this presentation, I will discuss how I have applied the EEE methodology to a case study example – a new point of care test for Clostridium difficile infection – to back-calculate necessary performance requirements new tests for CDI should possess based on cost-effectiveness considerations.</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53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pPr marL="171450" indent="-171450">
              <a:buFont typeface="Arial" panose="020B0604020202020204" pitchFamily="34" charset="0"/>
              <a:buChar char="•"/>
            </a:pPr>
            <a:r>
              <a:rPr lang="en-GB" dirty="0"/>
              <a:t>Clostridium difficile infection (CDI) is a common healthcare-associated infection with symptoms ranging from mild diarrhoea to colitis. </a:t>
            </a:r>
          </a:p>
          <a:p>
            <a:pPr marL="171450" indent="-171450">
              <a:buFont typeface="Arial" panose="020B0604020202020204" pitchFamily="34" charset="0"/>
              <a:buChar char="•"/>
            </a:pPr>
            <a:r>
              <a:rPr lang="en-GB" dirty="0"/>
              <a:t>In the UK, patients with suspected CDI are typically isolated in single rooms while awaiting test results to prevent transmission, until confirmation of non-infectious diarrhoea</a:t>
            </a:r>
          </a:p>
          <a:p>
            <a:pPr marL="171450" indent="-171450">
              <a:buFont typeface="Arial" panose="020B0604020202020204" pitchFamily="34" charset="0"/>
              <a:buChar char="•"/>
            </a:pPr>
            <a:r>
              <a:rPr lang="en-GB" dirty="0"/>
              <a:t>Slow time-to-diagnosis delays the administration of antibiotic treatment and hinders a quick de-isolation of non-infective patients. </a:t>
            </a:r>
          </a:p>
          <a:p>
            <a:pPr marL="171450" indent="-171450">
              <a:buFont typeface="Arial" panose="020B0604020202020204" pitchFamily="34" charset="0"/>
              <a:buChar char="•"/>
            </a:pPr>
            <a:r>
              <a:rPr lang="en-GB" dirty="0"/>
              <a:t>New rapid tests are expected to help to optimise the hospital workflow via quicker time-to-diagnosis. A rapid point-of-care test is under development as part of a Medical Research Council-funded programme grant. To ensure that the test is ‘fit-for-purpose’, the aim of this model-based early economic evaluation was to identify the necessary properties for a hypothetical POCT for CDI to be cost-effective compared to standard care, from a UK NHS perspective. Specifically, the analysis focused to identify</a:t>
            </a:r>
          </a:p>
          <a:p>
            <a:pPr marL="628650" lvl="1" indent="-171450">
              <a:buFont typeface="Arial" panose="020B0604020202020204" pitchFamily="34" charset="0"/>
              <a:buChar char="•"/>
            </a:pPr>
            <a:r>
              <a:rPr lang="en-GB" dirty="0"/>
              <a:t>The minimum diagnostic sensitivity and specificity of the test (i.e. the ability of a test to identify patients with and without the disease, respectively) – sorted by time-to-result values (i.e. the time required for a test to yield results)</a:t>
            </a:r>
          </a:p>
          <a:p>
            <a:pPr marL="628650" lvl="1" indent="-171450">
              <a:buFont typeface="Arial" panose="020B0604020202020204" pitchFamily="34" charset="0"/>
              <a:buChar char="•"/>
            </a:pPr>
            <a:r>
              <a:rPr lang="en-GB" dirty="0"/>
              <a:t>The maximum cost for the test</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9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r>
              <a:rPr lang="en-GB" dirty="0"/>
              <a:t>I have then developed a discrete event simulation (DES) model in SIMUL8 to map the flow of patients presenting with CDI symptoms through the hospital setting. The model structure was built to reflect current clinical pathways in place at the Leeds Teaching Hospitals NHS Trust (LTHT). The model compares the hypothetical rapid test against the current two-step testing algorithm at LTHT – a combination of different tests run in a sequence</a:t>
            </a:r>
          </a:p>
          <a:p>
            <a:r>
              <a:rPr lang="en-GB" dirty="0"/>
              <a:t>This slide gives you a simplified schematic of the model structure</a:t>
            </a:r>
          </a:p>
          <a:p>
            <a:endParaRPr lang="en-GB" dirty="0"/>
          </a:p>
          <a:p>
            <a:r>
              <a:rPr lang="en-GB" dirty="0"/>
              <a:t>In-hospital adult patients with acute diarrhoea for whom clinicians have requested stool testing enter the model. The upper branch of the model represents the movement of patients through the hospital, whereas the lower branch depicts the testing processes undertaken on each patient’s test samples. </a:t>
            </a:r>
          </a:p>
          <a:p>
            <a:endParaRPr lang="en-GB" dirty="0"/>
          </a:p>
          <a:p>
            <a:r>
              <a:rPr lang="en-GB" dirty="0"/>
              <a:t>Patients are moved into presumptive isolation, while their stool samples are tested for CDI and other gastrointestinal pathogens that might be causing diarrhoea. Suspected patients could be placed either in single rooms or general ward depending on current capacity constraints</a:t>
            </a:r>
          </a:p>
          <a:p>
            <a:pPr marL="171450" indent="-171450">
              <a:buFont typeface="Arial" panose="020B0604020202020204" pitchFamily="34" charset="0"/>
              <a:buChar char="•"/>
            </a:pPr>
            <a:r>
              <a:rPr lang="en-GB" dirty="0"/>
              <a:t>Single rooms – only one patient can enter a single room with no potential of infecting others. If there is confirmation of infectious diarrhoea, patients remain in isolation until the end of their hospital length of stay</a:t>
            </a:r>
          </a:p>
          <a:p>
            <a:pPr marL="171450" indent="-171450">
              <a:buFont typeface="Arial" panose="020B0604020202020204" pitchFamily="34" charset="0"/>
              <a:buChar char="•"/>
            </a:pPr>
            <a:r>
              <a:rPr lang="en-GB" dirty="0"/>
              <a:t>General ward – when no single rooms are available, patients remain in General ward while waiting for test result with a higher potential for infection transmission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Upon confirmation of infectious diarrhoea, positive CDI patients in General ward could be moved into single rooms (if available) or be grouped together into a cohort bay to reduce the risk of transmission. </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67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This slide presents a schematic of the clinical pathway for patients suspected with CDI at LTHT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Upon suspicion of diarrhoea, patients start single room isolation while their stool samples are tested for CDI and other GI pathogens – as I’ve discussed in the previous slide.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Once test results are back, patients who tested negative end single room isolation (as they are confirmed as non-infectious) and they move to general ward until discharge.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In case of positive results for CDI, patients remain in single room isolation and start antibiotic treatment regimen for CDI for 10 days.</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At day 10, clinicians check if confirmed CDI patients remain symptomatic (with diarrhoea). If symptoms resolve, this is considered a clinical cure. Patients no longer receive treatment but they remain in single room isolation until discharge as per LTHT clinical guidelines. </a:t>
            </a:r>
          </a:p>
          <a:p>
            <a:pPr marL="171450" lvl="0" indent="-171450">
              <a:lnSpc>
                <a:spcPct val="106000"/>
              </a:lnSpc>
              <a:spcAft>
                <a:spcPts val="800"/>
              </a:spcAft>
              <a:buFont typeface="Arial" panose="020B0604020202020204" pitchFamily="34" charset="0"/>
              <a:buChar char="•"/>
              <a:tabLst>
                <a:tab pos="457200" algn="l"/>
              </a:tabLst>
            </a:pPr>
            <a:r>
              <a:rPr lang="en-GB" sz="1200" dirty="0">
                <a:effectLst/>
                <a:latin typeface="Times New Roman" panose="02020603050405020304" pitchFamily="18" charset="0"/>
                <a:ea typeface="Times New Roman" panose="02020603050405020304" pitchFamily="18" charset="0"/>
              </a:rPr>
              <a:t>In case patients positive to CDI remain symptomatic, this is counted as a clinical failure. Patients therefore receive treatment for 4 additional days and after that symptoms are assumed to resolve. Upon symptoms resolution, patients no longer receive treatment and remain in single room isolation until discharge.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52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31" y="4400550"/>
            <a:ext cx="6621137" cy="3600450"/>
          </a:xfrm>
        </p:spPr>
        <p:txBody>
          <a:bodyPr/>
          <a:lstStyle/>
          <a:p>
            <a:pPr marL="0" marR="0" lvl="0" indent="0" algn="l" defTabSz="914400" rtl="0" eaLnBrk="1" fontAlgn="auto" latinLnBrk="0" hangingPunct="1">
              <a:lnSpc>
                <a:spcPct val="106000"/>
              </a:lnSpc>
              <a:spcBef>
                <a:spcPts val="0"/>
              </a:spcBef>
              <a:spcAft>
                <a:spcPts val="800"/>
              </a:spcAft>
              <a:buClrTx/>
              <a:buSzTx/>
              <a:buFont typeface="Arial" panose="020B0604020202020204" pitchFamily="34" charset="0"/>
              <a:buNone/>
              <a:tabLst>
                <a:tab pos="457200" algn="l"/>
              </a:tabLst>
              <a:defRPr/>
            </a:pPr>
            <a:r>
              <a:rPr lang="en-GB" sz="1200" dirty="0">
                <a:effectLst/>
                <a:latin typeface="Times New Roman" panose="02020603050405020304" pitchFamily="18" charset="0"/>
                <a:ea typeface="Times New Roman" panose="02020603050405020304" pitchFamily="18" charset="0"/>
              </a:rPr>
              <a:t>This model aims to capture two mechanisms via which the hypothetical rapid test (HT) might impact on clinical utility and cost-effectiveness outcomes, namely (1) reduced time-to-diagnosis, (2) improved diagnostic accuracy. These two mechanisms in turn (</a:t>
            </a:r>
            <a:r>
              <a:rPr lang="en-GB" sz="1200" dirty="0" err="1">
                <a:effectLst/>
                <a:latin typeface="Times New Roman" panose="02020603050405020304" pitchFamily="18" charset="0"/>
                <a:ea typeface="Times New Roman" panose="02020603050405020304" pitchFamily="18" charset="0"/>
              </a:rPr>
              <a:t>i</a:t>
            </a:r>
            <a:r>
              <a:rPr lang="en-GB" sz="1200" dirty="0">
                <a:effectLst/>
                <a:latin typeface="Times New Roman" panose="02020603050405020304" pitchFamily="18" charset="0"/>
                <a:ea typeface="Times New Roman" panose="02020603050405020304" pitchFamily="18" charset="0"/>
              </a:rPr>
              <a:t>) improve short-term clinical outcomes for confirmed CDI patients via a rapid and appropriate administration of antibiotic treatment for CDI (ii) support a fast and correct escalation of infection-control measures, to minimise in-hospital transmission and enable a rapid de-isolation of non-infected patients. </a:t>
            </a:r>
          </a:p>
          <a:p>
            <a:pPr marL="0" marR="0" lvl="0" indent="0" algn="l" defTabSz="914400" rtl="0" eaLnBrk="1" fontAlgn="auto" latinLnBrk="0" hangingPunct="1">
              <a:lnSpc>
                <a:spcPct val="106000"/>
              </a:lnSpc>
              <a:spcBef>
                <a:spcPts val="0"/>
              </a:spcBef>
              <a:spcAft>
                <a:spcPts val="800"/>
              </a:spcAft>
              <a:buClrTx/>
              <a:buSzTx/>
              <a:buFont typeface="Arial" panose="020B0604020202020204" pitchFamily="34" charset="0"/>
              <a:buNone/>
              <a:tabLst>
                <a:tab pos="457200" algn="l"/>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 typeface="Arial" panose="020B0604020202020204" pitchFamily="34" charset="0"/>
              <a:buNone/>
              <a:tabLst>
                <a:tab pos="457200" algn="l"/>
              </a:tabLst>
              <a:defRPr/>
            </a:pPr>
            <a:r>
              <a:rPr lang="en-GB" sz="1200" dirty="0">
                <a:effectLst/>
                <a:latin typeface="Times New Roman" panose="02020603050405020304" pitchFamily="18" charset="0"/>
                <a:ea typeface="Times New Roman" panose="02020603050405020304" pitchFamily="18" charset="0"/>
              </a:rPr>
              <a:t>Early time-to-start treatment, via reduced time-to-diagnosis, increases the probability of clinical cure at day 10 of treatment, while also reducing the hospital length of stay compared with testing strategies with slower time-to-diagnosis. </a:t>
            </a:r>
            <a:r>
              <a:rPr lang="en-GB" sz="1800" dirty="0">
                <a:effectLst/>
                <a:latin typeface="Arial" panose="020B0604020202020204" pitchFamily="34" charset="0"/>
                <a:ea typeface="Calibri" panose="020F0502020204030204" pitchFamily="34" charset="0"/>
              </a:rPr>
              <a:t>This, in turn, decreases the number of treatment days required for patients to recover to full health, and it also reduces the total treatment cost and bed cost per patient compared to standard care. </a:t>
            </a:r>
          </a:p>
          <a:p>
            <a:pPr marL="0" marR="0" lvl="0" indent="0" algn="l" defTabSz="914400" rtl="0" eaLnBrk="1" fontAlgn="auto" latinLnBrk="0" hangingPunct="1">
              <a:lnSpc>
                <a:spcPct val="106000"/>
              </a:lnSpc>
              <a:spcBef>
                <a:spcPts val="0"/>
              </a:spcBef>
              <a:spcAft>
                <a:spcPts val="800"/>
              </a:spcAft>
              <a:buClrTx/>
              <a:buSzTx/>
              <a:buFont typeface="Arial" panose="020B0604020202020204" pitchFamily="34" charset="0"/>
              <a:buNone/>
              <a:tabLst>
                <a:tab pos="457200" algn="l"/>
              </a:tabLst>
              <a:defRPr/>
            </a:pPr>
            <a:endParaRPr lang="en-GB" sz="1800" dirty="0">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rPr>
              <a:t>A HT with improved diagnostic sensitivity compared to standard care would reduce the number of missed cases for CDI. This, in turn, minimises the risk of false-negative patients being released into the general ward without receiving necessary CDI treatment. This, in turn, leads to fewer secondary cases within the general ward. </a:t>
            </a:r>
            <a:endParaRPr lang="en-GB" sz="1800" dirty="0">
              <a:effectLst/>
              <a:latin typeface="Arial" panose="020B0604020202020204" pitchFamily="34" charset="0"/>
              <a:ea typeface="Times New Roman" panose="02020603050405020304" pitchFamily="18" charset="0"/>
            </a:endParaRPr>
          </a:p>
          <a:p>
            <a:pPr algn="just">
              <a:lnSpc>
                <a:spcPct val="150000"/>
              </a:lnSpc>
              <a:spcAft>
                <a:spcPts val="800"/>
              </a:spcAft>
            </a:pPr>
            <a:r>
              <a:rPr lang="en-GB" sz="1800" dirty="0">
                <a:effectLst/>
                <a:latin typeface="Arial" panose="020B0604020202020204" pitchFamily="34" charset="0"/>
                <a:ea typeface="Calibri" panose="020F0502020204030204" pitchFamily="34" charset="0"/>
              </a:rPr>
              <a:t>A HT associated with higher diagnostic specificity reduces the number of unnecessary antibiotic treatments for CDI, while also increasing the availability of free single rooms as non-infective patients are correctly de-isolated upon receipt of negative test results. With more single rooms being available, fewer patients are placed in the general ward – this minimises the infection spread within the general ward. </a:t>
            </a:r>
            <a:endParaRPr lang="en-GB" sz="1800" dirty="0">
              <a:effectLst/>
              <a:latin typeface="Arial" panose="020B0604020202020204" pitchFamily="34" charset="0"/>
              <a:ea typeface="Times New Roman" panose="02020603050405020304" pitchFamily="18" charset="0"/>
            </a:endParaRPr>
          </a:p>
          <a:p>
            <a:pPr marL="273685" indent="-273685"/>
            <a:r>
              <a:rPr lang="en-GB" sz="1800" dirty="0">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6000"/>
              </a:lnSpc>
              <a:spcBef>
                <a:spcPts val="0"/>
              </a:spcBef>
              <a:spcAft>
                <a:spcPts val="800"/>
              </a:spcAft>
              <a:buClrTx/>
              <a:buSzTx/>
              <a:buFont typeface="Arial" panose="020B0604020202020204" pitchFamily="34" charset="0"/>
              <a:buNone/>
              <a:tabLst>
                <a:tab pos="457200" algn="l"/>
              </a:tabLst>
              <a:defRPr/>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14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shows you some key features of this DES model </a:t>
            </a:r>
          </a:p>
          <a:p>
            <a:pPr marL="171450" indent="-171450">
              <a:buFont typeface="Arial" panose="020B0604020202020204" pitchFamily="34" charset="0"/>
              <a:buChar char="•"/>
            </a:pPr>
            <a:r>
              <a:rPr lang="en-GB" dirty="0"/>
              <a:t>To develop the conceptual structure of the model, I have mapped the clinical care pathway in place at LTHT via several consultations with clinical experts and a review of local clinical guidelines. Mapping the care pathway ensured that the key events of the clinical management for CDI patients were captured within the model structure, as well as the key processes underpinning the testing workflow (such as preparing the sample for testing, setting the machine).</a:t>
            </a:r>
          </a:p>
          <a:p>
            <a:pPr marL="171450" indent="-171450">
              <a:buFont typeface="Arial" panose="020B0604020202020204" pitchFamily="34" charset="0"/>
              <a:buChar char="•"/>
            </a:pPr>
            <a:r>
              <a:rPr lang="en-GB" dirty="0"/>
              <a:t>The model captures the capacity constraints in place at LTHT – as single rooms are a scarce resource, it is important to assess whether a rapid diagnostic test could help to expedite the de-escalation of infection-control measures. </a:t>
            </a:r>
          </a:p>
          <a:p>
            <a:pPr marL="171450" indent="-171450">
              <a:buFont typeface="Arial" panose="020B0604020202020204" pitchFamily="34" charset="0"/>
              <a:buChar char="•"/>
            </a:pPr>
            <a:r>
              <a:rPr lang="en-GB" dirty="0"/>
              <a:t>The model structure resembles as much as possible the dynamic bed allocation processes– for example, in case a patient within the general ward is confirmed with infectious diarrhoea, they may be transferred into a single room or a cohort bay depending on availability of single rooms to reduce risk of transmission.</a:t>
            </a:r>
          </a:p>
          <a:p>
            <a:pPr marL="171450" indent="-171450">
              <a:buFont typeface="Arial" panose="020B0604020202020204" pitchFamily="34" charset="0"/>
              <a:buChar char="•"/>
            </a:pPr>
            <a:r>
              <a:rPr lang="en-GB" dirty="0"/>
              <a:t>Model parameters are taken from UK-based observational data on the clinical management of CDI patients, literature findings and expert opinion where necessary. Estimates of the impact of early diagnosis on short-term patient health outcomes are based on a prospective time-series study conducted in France. </a:t>
            </a:r>
          </a:p>
          <a:p>
            <a:pPr marL="171450" indent="-171450">
              <a:buFont typeface="Arial" panose="020B0604020202020204" pitchFamily="34" charset="0"/>
              <a:buChar char="•"/>
            </a:pPr>
            <a:r>
              <a:rPr lang="en-GB" dirty="0"/>
              <a:t>The model also indirectly captures the infection spread within the hospital – depending on the number of confirmed patients without infection control measures, new secondary cases in general ward are estimated</a:t>
            </a:r>
          </a:p>
          <a:p>
            <a:pPr marL="171450" indent="-171450">
              <a:buFont typeface="Arial" panose="020B0604020202020204" pitchFamily="34" charset="0"/>
              <a:buChar char="•"/>
            </a:pPr>
            <a:r>
              <a:rPr lang="en-GB" dirty="0"/>
              <a:t>I also conducted extensive model validation– consultations with clinical experts ensured the face validity of the conceptual model and its input data. The model was also checked for any errors in coding by running extreme values of parameters sets, replacing distributions with a constant number and tracking patient subgroups. </a:t>
            </a:r>
            <a:r>
              <a:rPr lang="en-GB" b="0" dirty="0"/>
              <a:t>Model coding also underwent external validation. </a:t>
            </a:r>
          </a:p>
        </p:txBody>
      </p:sp>
      <p:sp>
        <p:nvSpPr>
          <p:cNvPr id="4" name="Slide Number Placeholder 3"/>
          <p:cNvSpPr>
            <a:spLocks noGrp="1"/>
          </p:cNvSpPr>
          <p:nvPr>
            <p:ph type="sldNum" sz="quarter" idx="5"/>
          </p:nvPr>
        </p:nvSpPr>
        <p:spPr/>
        <p:txBody>
          <a:bodyPr/>
          <a:lstStyle/>
          <a:p>
            <a:fld id="{F2BDF5F7-E794-484B-B9A2-38587DF43506}" type="slidenum">
              <a:rPr lang="en-GB" smtClean="0"/>
              <a:t>16</a:t>
            </a:fld>
            <a:endParaRPr lang="en-GB"/>
          </a:p>
        </p:txBody>
      </p:sp>
    </p:spTree>
    <p:extLst>
      <p:ext uri="{BB962C8B-B14F-4D97-AF65-F5344CB8AC3E}">
        <p14:creationId xmlns:p14="http://schemas.microsoft.com/office/powerpoint/2010/main" val="70578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effectLst/>
                <a:latin typeface="Arial" panose="020B0604020202020204" pitchFamily="34" charset="0"/>
                <a:ea typeface="Calibri" panose="020F0502020204030204" pitchFamily="34" charset="0"/>
              </a:rPr>
              <a:t>Analyses are based running seventy model replications, meaning running the model 70 times, with each run using a different random number sequence. This reduces the possibility of ‘first-order’ uncertainty – when identical patients do not get the same outcomes because of different random numbers being drawn from probability distributions. </a:t>
            </a:r>
          </a:p>
          <a:p>
            <a:pPr marL="171450" indent="-171450">
              <a:buFont typeface="Arial" panose="020B0604020202020204" pitchFamily="34" charset="0"/>
              <a:buChar char="•"/>
            </a:pPr>
            <a:r>
              <a:rPr lang="en-GB" sz="1000" dirty="0">
                <a:effectLst/>
                <a:latin typeface="Arial" panose="020B0604020202020204" pitchFamily="34" charset="0"/>
                <a:ea typeface="Calibri" panose="020F0502020204030204" pitchFamily="34" charset="0"/>
              </a:rPr>
              <a:t>For each model replication, a warm-up period of 45 days was applied to initially populate the hospital system, and to simulate the capacity constraints patients face once they enter a busy hospital. Starting with the model ‘cold’ – meaning having all single rooms available – would overestimate the availability of single rooms. </a:t>
            </a:r>
          </a:p>
          <a:p>
            <a:pPr marL="171450" indent="-171450">
              <a:buFont typeface="Arial" panose="020B0604020202020204" pitchFamily="34" charset="0"/>
              <a:buChar char="•"/>
            </a:pPr>
            <a:r>
              <a:rPr lang="en-GB" sz="1000" dirty="0">
                <a:effectLst/>
                <a:latin typeface="Arial" panose="020B0604020202020204" pitchFamily="34" charset="0"/>
                <a:ea typeface="Calibri" panose="020F0502020204030204" pitchFamily="34" charset="0"/>
              </a:rPr>
              <a:t>Upon completion of the warm-up period, each model replication runs for a total of 7 months. The model, however, does not record outcomes for every patient within 7 months, but only for the patients entering the hospital during the model entry period – which is set equal to 60-days (two months) following the end of the warm-up period. This ensures that every patient within the model evaluation set can have their full experience of the clinical pathway simulated </a:t>
            </a:r>
          </a:p>
          <a:p>
            <a:pPr marL="171450" indent="-171450">
              <a:buFont typeface="Arial" panose="020B0604020202020204" pitchFamily="34" charset="0"/>
              <a:buChar char="•"/>
            </a:pPr>
            <a:r>
              <a:rPr lang="en-GB" sz="1000" dirty="0">
                <a:effectLst/>
                <a:latin typeface="Arial" panose="020B0604020202020204" pitchFamily="34" charset="0"/>
                <a:ea typeface="Calibri" panose="020F0502020204030204" pitchFamily="34" charset="0"/>
              </a:rPr>
              <a:t>Model results are expressed in terms of incremental net monetary benefits comparing hypothetical test strategy (HT) against standard care, using the NICE WTP threshold per quality-adjusted life years (QALY) gained.</a:t>
            </a:r>
          </a:p>
          <a:p>
            <a:endParaRPr lang="en-GB" sz="10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2BDF5F7-E794-484B-B9A2-38587DF43506}" type="slidenum">
              <a:rPr lang="en-GB" smtClean="0"/>
              <a:t>17</a:t>
            </a:fld>
            <a:endParaRPr lang="en-GB"/>
          </a:p>
        </p:txBody>
      </p:sp>
    </p:spTree>
    <p:extLst>
      <p:ext uri="{BB962C8B-B14F-4D97-AF65-F5344CB8AC3E}">
        <p14:creationId xmlns:p14="http://schemas.microsoft.com/office/powerpoint/2010/main" val="404214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effectLst/>
                <a:latin typeface="Arial" panose="020B0604020202020204" pitchFamily="34" charset="0"/>
                <a:ea typeface="Calibri" panose="020F0502020204030204" pitchFamily="34" charset="0"/>
              </a:rPr>
              <a:t>While evaluating the performance of a hypothetical test, high uncertainty is unavoidable. I then developed and applied a four-step pragmatic approach to define the minimum test performance benchmarks.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Symbol" panose="05050102010706020507" pitchFamily="18" charset="2"/>
              </a:rPr>
              <a:t>Stage 1 focuses on assessment of clinical effectiveness outputs to rule out any combinations of diagnostic accuracy that result in the HT strategy being clinically less effective than the standard care given a rapid time-to-result.</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Symbol" panose="05050102010706020507" pitchFamily="18" charset="2"/>
              </a:rPr>
              <a:t>Stage 2 evaluates the cost-effectiveness of HT assuming zero testing cost for HT, sorted by certain pre-specified time-to-result values. The aim was to rule out performance levels where the HT was expected to be less cost-effective than standard care, despite the test itself being costed at zero.</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Symbol" panose="05050102010706020507" pitchFamily="18" charset="2"/>
              </a:rPr>
              <a:t>Stage 3 focuses on identifying acceptable price points for the test based on cost-effectiveness outputs. A headroom and a threshold analysis were conducted using the NICE WTP threshold per QALY gained.</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Symbol" panose="05050102010706020507" pitchFamily="18" charset="2"/>
              </a:rPr>
              <a:t>Stage 4 converts the results of the previous stages into ‘acceptable’ specifications.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800" dirty="0">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800" dirty="0">
                <a:effectLst/>
                <a:latin typeface="Arial" panose="020B0604020202020204" pitchFamily="34" charset="0"/>
                <a:ea typeface="Calibri" panose="020F0502020204030204" pitchFamily="34" charset="0"/>
                <a:cs typeface="Symbol" panose="05050102010706020507" pitchFamily="18" charset="2"/>
              </a:rPr>
              <a:t>In the next slides I will present the results for each of these stages.</a:t>
            </a:r>
            <a:endParaRPr lang="en-GB" sz="1800" dirty="0">
              <a:effectLst/>
              <a:latin typeface="Calibri" panose="020F0502020204030204" pitchFamily="34" charset="0"/>
              <a:ea typeface="Calibri" panose="020F0502020204030204" pitchFamily="34" charset="0"/>
              <a:cs typeface="Symbol" panose="05050102010706020507" pitchFamily="18" charset="2"/>
            </a:endParaRPr>
          </a:p>
        </p:txBody>
      </p:sp>
      <p:sp>
        <p:nvSpPr>
          <p:cNvPr id="4" name="Slide Number Placeholder 3"/>
          <p:cNvSpPr>
            <a:spLocks noGrp="1"/>
          </p:cNvSpPr>
          <p:nvPr>
            <p:ph type="sldNum" sz="quarter" idx="5"/>
          </p:nvPr>
        </p:nvSpPr>
        <p:spPr/>
        <p:txBody>
          <a:bodyPr/>
          <a:lstStyle/>
          <a:p>
            <a:fld id="{F2BDF5F7-E794-484B-B9A2-38587DF43506}" type="slidenum">
              <a:rPr lang="en-GB" smtClean="0"/>
              <a:t>18</a:t>
            </a:fld>
            <a:endParaRPr lang="en-GB"/>
          </a:p>
        </p:txBody>
      </p:sp>
    </p:spTree>
    <p:extLst>
      <p:ext uri="{BB962C8B-B14F-4D97-AF65-F5344CB8AC3E}">
        <p14:creationId xmlns:p14="http://schemas.microsoft.com/office/powerpoint/2010/main" val="239508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stage is to identify the region of diagnostic sensitivity and specificity where HT is expected to be less clinically effective than standard care. </a:t>
            </a:r>
          </a:p>
          <a:p>
            <a:endParaRPr lang="en-GB" dirty="0"/>
          </a:p>
          <a:p>
            <a:r>
              <a:rPr lang="en-GB" dirty="0"/>
              <a:t>HT is assumed to be less clinically effective when two conditions are met (1) when it yields negative incremental QALY gains and (2) when it leads to more secondary cases compared to standard care. The choice of which clinical outcomes to assess, however, should be discussed upfront with clinical experts during the scoping phase. </a:t>
            </a:r>
          </a:p>
          <a:p>
            <a:endParaRPr lang="en-GB" dirty="0"/>
          </a:p>
          <a:p>
            <a:r>
              <a:rPr lang="en-GB" dirty="0"/>
              <a:t>I have then conducted a two-way sensitivity analysis varying diagnostic sensitivity and specificity values. At this stage I’ve kept the third performance dimension, time-to-result, constant at 15 minutes as best case value. </a:t>
            </a:r>
          </a:p>
          <a:p>
            <a:endParaRPr lang="en-GB" dirty="0"/>
          </a:p>
          <a:p>
            <a:r>
              <a:rPr lang="en-GB" dirty="0"/>
              <a:t>Results from the two-way sensitivity analysis are presented in this figure. Each combination of diagnostic sensitivity and specificity is associated with a colour, with higher values of incremental QALYs, more secondary infections prevented associated with greener colourings. </a:t>
            </a:r>
          </a:p>
          <a:p>
            <a:r>
              <a:rPr lang="en-GB" dirty="0"/>
              <a:t>Lower values of incremental QALYs, less secondary infections prevented are associated with redder colourings. The region of diagnostic accuracy where HT is expected to be clinically effective at 15 minutes is highlighted by a bold black line.</a:t>
            </a:r>
          </a:p>
          <a:p>
            <a:endParaRPr lang="en-GB" dirty="0"/>
          </a:p>
          <a:p>
            <a:r>
              <a:rPr lang="en-GB" dirty="0"/>
              <a:t>The lower the diagnostic specificity, the higher the minimal required sensitivity for HT to yield a positive clinical benefit. At perfect specificity, the minimal sensitivity is 82%, whereas at 98% specificity – the required minimal sensitivity jumps at 90%. When specificity is set to 96%, the minimal sensitivity is 96%. HT is not expected to be clinically effective at any value of sensitivity when specificity is equal to 94%. </a:t>
            </a:r>
          </a:p>
          <a:p>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19</a:t>
            </a:fld>
            <a:endParaRPr lang="en-GB"/>
          </a:p>
        </p:txBody>
      </p:sp>
    </p:spTree>
    <p:extLst>
      <p:ext uri="{BB962C8B-B14F-4D97-AF65-F5344CB8AC3E}">
        <p14:creationId xmlns:p14="http://schemas.microsoft.com/office/powerpoint/2010/main" val="360324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 typeface="+mj-lt"/>
              <a:buNone/>
              <a:tabLst>
                <a:tab pos="457200" algn="l"/>
              </a:tabLst>
              <a:defRPr/>
            </a:pPr>
            <a:r>
              <a:rPr lang="en-GB" sz="1200" dirty="0">
                <a:effectLst/>
                <a:latin typeface="Times New Roman" panose="02020603050405020304" pitchFamily="18" charset="0"/>
                <a:ea typeface="Times New Roman" panose="02020603050405020304" pitchFamily="18" charset="0"/>
              </a:rPr>
              <a:t>I will start by giving some background information on Target Product Profiles (TPPs) for medical tests, followed by some key findings from a systematic review I have conducted to explore the current TPP methodology. I will then discuss how and to which extent it is possible to integrate early economic evaluation into TPP development for medical tests. </a:t>
            </a:r>
            <a:r>
              <a:rPr lang="en-GB" dirty="0"/>
              <a:t>During my PhD, I have then applied the EEE methodology to a case study example – a new point of care test for Clostridium difficile infection –to define desirable performance specifications for new tests. I will then present the structure, analysis and key findings of a discrete event simulation model for rapid CDI diagnostics I have built. </a:t>
            </a: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1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acceptable combinations of diagnostic accuracy as identified in the previous stage are varied to assess their joint impact on cost-effectiveness, sorted by time-to-result values = 15 minutes (considered the fastest time-to-result for POCT in this context), 90 minutes ( as a midpoint value) and 180 minutes (equal to time-to-result for laboratory-based PCR). At this stage the unit cost for the HT is assumed to be null. </a:t>
            </a:r>
          </a:p>
          <a:p>
            <a:endParaRPr lang="en-GB" dirty="0"/>
          </a:p>
          <a:p>
            <a:endParaRPr lang="en-GB" dirty="0"/>
          </a:p>
          <a:p>
            <a:r>
              <a:rPr lang="en-GB" dirty="0"/>
              <a:t>This table presents the INMB at WTP £20,000 per QALY gained comparing HT against standard care testing strategy– sorted by time-to-result value. Similarly to the previous slide, diagnostic accuracy pairs with higher INMB are associated with greener colourings, whereas performance specifications with lower (and negative) INMB than standard care are associated with redder colourings. </a:t>
            </a:r>
          </a:p>
          <a:p>
            <a:endParaRPr lang="en-GB" dirty="0"/>
          </a:p>
          <a:p>
            <a:r>
              <a:rPr lang="en-GB" dirty="0"/>
              <a:t>The longer the time-to-diagnosis, the higher the minimal sensitivity and specificity for HT to be more cost-effective than standard care. Focusing on the INMB at perfect conditions (namely perfect diagnostic accuracy), the maximum INMB decreases the longer it takes to receive test results . At 98% specificity, the minimal required sensitivity for HT to be clinically and cost-effective is equal to 90% at 15, 92% at 90 and 180 min. When specificity is set equal to 96%,, the minimal required sensitivity jumps at 96% at 15 min and 98% at 90 and 180 min. </a:t>
            </a:r>
          </a:p>
          <a:p>
            <a:endParaRPr lang="en-GB" dirty="0"/>
          </a:p>
          <a:p>
            <a:r>
              <a:rPr lang="en-GB" dirty="0"/>
              <a:t>Results show that the region of diagnostic sensitivity and specificity where HT is expected to be more clinically and cost-effective reduces the longer the time-to-diagnosis. </a:t>
            </a:r>
          </a:p>
          <a:p>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20</a:t>
            </a:fld>
            <a:endParaRPr lang="en-GB"/>
          </a:p>
        </p:txBody>
      </p:sp>
    </p:spTree>
    <p:extLst>
      <p:ext uri="{BB962C8B-B14F-4D97-AF65-F5344CB8AC3E}">
        <p14:creationId xmlns:p14="http://schemas.microsoft.com/office/powerpoint/2010/main" val="161136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stage aims to define the headroom cost (meaning the maximum cost at which HT is expected to be cost-effective given perfect diagnostic accuracy) and the threshold costs – namely the maximum cost at which HT can be priced and still be cost-effective given the lowest acceptable conditions. </a:t>
            </a:r>
          </a:p>
          <a:p>
            <a:endParaRPr lang="en-GB" dirty="0"/>
          </a:p>
          <a:p>
            <a:r>
              <a:rPr lang="en-GB" dirty="0"/>
              <a:t>At 15 minutes, HT can be priced up to 554£ assuming perfect diagnostic accuracy and still be cost-effective at a WTP threshold of £20,000 per QALY gained. When diagnostic sensitivity and specificity were reduced to their minimal level as identified in the previous stages (namely 96% sensitivity and 96% specificity), a maximum cost for HT to be cost-effective is approximately 44£.</a:t>
            </a:r>
          </a:p>
          <a:p>
            <a:endParaRPr lang="en-GB" dirty="0"/>
          </a:p>
          <a:p>
            <a:r>
              <a:rPr lang="en-GB" dirty="0"/>
              <a:t>The longer the time-to-diagnosis, the lower the headroom and threshold costs for HT following a reduction in the INMB as presented in the previous 2 stages. With a time-to-result of 90 and 180 minutes time-to-result, the headroom cost for a perfectly accurate HT appears to be lower than the headroom cost at 15 min. At the lowest acceptable sensitivity of 98% and specificity of 96%, the threshold cost would be £44 and £9 at 90 and 180 minutes, respectively.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table shows that the shorter the time-to-diagnosis, the higher the maximum price developers can asks for a new CDI test. The longer the time-to-diagnosis, the lower the cost for the test to maintain cost-effectiveness while a higher minimal diagnostic accuracy is required to maintain clinical effectiveness. </a:t>
            </a:r>
          </a:p>
          <a:p>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21</a:t>
            </a:fld>
            <a:endParaRPr lang="en-GB"/>
          </a:p>
        </p:txBody>
      </p:sp>
    </p:spTree>
    <p:extLst>
      <p:ext uri="{BB962C8B-B14F-4D97-AF65-F5344CB8AC3E}">
        <p14:creationId xmlns:p14="http://schemas.microsoft.com/office/powerpoint/2010/main" val="962650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results for the previous stages, this table describes the minimal and optimal performance requirements which result in HT being more clinically and cost-effectiveness – sorted by time-to-result values. </a:t>
            </a:r>
          </a:p>
          <a:p>
            <a:r>
              <a:rPr lang="en-GB" dirty="0"/>
              <a:t>Minimal values of diagnostic sensitivity and specificity are defined as the lowest pair of diagnostic accuracy which maintained a positive clinical benefit and cost-effectiveness. Optimal values of diagnostic accuracy are defined as the sensitivity and specificity pair which yields the highest clinical benefit. This is usually 100%, as a test cannot exceed 100% sensitivity or specificity.</a:t>
            </a:r>
          </a:p>
          <a:p>
            <a:endParaRPr lang="en-GB" dirty="0"/>
          </a:p>
          <a:p>
            <a:r>
              <a:rPr lang="en-GB" dirty="0"/>
              <a:t>At 15 minutes, the lowest minimally acceptable diagnostic sensitivity and specificity were both 96%. If we consider the results at 15 minutes as a base case scenario, the lowest minimal sensitivity and specificity which maintain clinical and cost-effectiveness increases the longer it takes to get test results back. For instance, assuming a time-to-result of 90 and 180 minutes, the minimal sensitivity is equal to 98%, whereas the minimal specificity remains 96%. This means that a test with slower time-to-diagnosis requires a higher sensitivity to maintain a positive clinical benefit and cost-effectiveness, while holding constant a minimal specificity at 96%. </a:t>
            </a:r>
          </a:p>
          <a:p>
            <a:endParaRPr lang="en-GB" dirty="0"/>
          </a:p>
          <a:p>
            <a:r>
              <a:rPr lang="en-GB" dirty="0"/>
              <a:t>With a prolonged time-to-result, the maximum price at which test developers can charge for a perfectly accurate test decreases – as discussed in the previous slide. </a:t>
            </a:r>
          </a:p>
        </p:txBody>
      </p:sp>
      <p:sp>
        <p:nvSpPr>
          <p:cNvPr id="4" name="Slide Number Placeholder 3"/>
          <p:cNvSpPr>
            <a:spLocks noGrp="1"/>
          </p:cNvSpPr>
          <p:nvPr>
            <p:ph type="sldNum" sz="quarter" idx="5"/>
          </p:nvPr>
        </p:nvSpPr>
        <p:spPr/>
        <p:txBody>
          <a:bodyPr/>
          <a:lstStyle/>
          <a:p>
            <a:fld id="{1CAA86EB-E7D3-4369-90F2-50229A316286}" type="slidenum">
              <a:rPr lang="en-GB" smtClean="0"/>
              <a:t>22</a:t>
            </a:fld>
            <a:endParaRPr lang="en-GB"/>
          </a:p>
        </p:txBody>
      </p:sp>
    </p:spTree>
    <p:extLst>
      <p:ext uri="{BB962C8B-B14F-4D97-AF65-F5344CB8AC3E}">
        <p14:creationId xmlns:p14="http://schemas.microsoft.com/office/powerpoint/2010/main" val="258605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Model results helped to identify in advance some performance specifications developers should aim to achieve while developing new rapid tests for CDI diagnostics.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Based on the model results, diagnostic specificity appears to be a greater driver of clinical utility and cost-effectiveness than diagnostic sensitivity. Because of the low prevalence of CDI, incorrectly diagnosing a proportion of healthy patients as CDI positive has a greater impact than missing few truly positive CDI patients. At the moment I am exploring the impact of having a higher disease prevalence on the minimal acceptable performance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Minimal requirements for HT to be more clinically and economically effective than standard care appeared to be high – this is mostly due to the high performance of the standard care comparator – running a two stage testing algorithm is considered a cost-effective option for CDI as only positive patients fully undergo the testing pathway. This model is flexible enough to explore the impact of having a less effective or efficient baseline diagnostic pathway as a comparator on the minimal performance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Small incremental QALY gains between testing strategies were observed – this is a common feature among economic evaluation of diagnostic tests given that the impact tests have on patient health is usually mediated through treatment effective. The model also presents some limitations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The long-term consequences of treatment were not captured in the model due to paucity of data on the impact that early diagnosis, and hence early treatment, might have on patient survival or long-term quality of life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Estimates of the impact of early diagnosis on short term patient outcomes are based on only one study. More evidence on the impact of rapid diagnosis on the clinical management of CDI patients is thereby required.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This model also partially simulates the infection spread within general ward and most importantly does not capture sampling uncertainty as no probabilistic sensitivity analysis was conducted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23</a:t>
            </a:fld>
            <a:endParaRPr lang="en-GB"/>
          </a:p>
        </p:txBody>
      </p:sp>
    </p:spTree>
    <p:extLst>
      <p:ext uri="{BB962C8B-B14F-4D97-AF65-F5344CB8AC3E}">
        <p14:creationId xmlns:p14="http://schemas.microsoft.com/office/powerpoint/2010/main" val="134793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Finally, I will briefly present some key aspects to consider when integrating early economic evaluation methods into TPP development. </a:t>
            </a:r>
          </a:p>
          <a:p>
            <a:pPr marL="171450" indent="-171450">
              <a:buFont typeface="Arial" panose="020B0604020202020204" pitchFamily="34" charset="0"/>
              <a:buChar char="•"/>
            </a:pPr>
            <a:r>
              <a:rPr lang="en-GB" dirty="0"/>
              <a:t>While defining the desirable properties for a hypothetical test, high uncertainty is unavoidable - tests specifications might vary when considering different aspects underlying either the test itself or the care pathway. I decided for a pragmatic approach, based </a:t>
            </a:r>
            <a:r>
              <a:rPr lang="en-GB" sz="1200" dirty="0">
                <a:effectLst/>
                <a:latin typeface="Arial" panose="020B0604020202020204" pitchFamily="34" charset="0"/>
                <a:ea typeface="Calibri" panose="020F0502020204030204" pitchFamily="34" charset="0"/>
              </a:rPr>
              <a:t>on a series of sensitivity analyses to handle three key performance dimensions simultaneously. I am currently working on formalising further this approach so that it could be used for other clinical contexts.  </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rPr>
              <a:t>This pragmatic approach could be expanded to inform additional aspects of the TPP – such as analytical performance requirements (e.g. maximum bias and imprecision of the test), </a:t>
            </a:r>
            <a:r>
              <a:rPr lang="en-GB" sz="1200" dirty="0">
                <a:effectLst/>
                <a:latin typeface="Arial" panose="020B0604020202020204" pitchFamily="34" charset="0"/>
                <a:ea typeface="Calibri" panose="020F0502020204030204" pitchFamily="34" charset="0"/>
                <a:cs typeface="Times New Roman" panose="02020603050405020304" pitchFamily="18" charset="0"/>
              </a:rPr>
              <a:t>human factors, infrastructural requirements</a:t>
            </a:r>
          </a:p>
          <a:p>
            <a:pPr marL="171450" indent="-1714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Regardless of the number of parameters addressed, modelling results should always be presented to clinical experts and relevant stakeholders in the TPP process. This ensures that the final benchmarks of performance listed within TPPs are based on agreed consensus amongst appropriate parties. Rather than replacing other data sources within TPP development, modelling results in this context should be regarded as a means to inform and support a group consensus.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In the systematic review of TPPs methodology I have presented earlier, we found that none of the TPPs being reviewed employed EEE methodology. More recently however, an early economic model of COVID-19 POCTs was published as part of a NICE-commissioned project. This model aimed to assess the costs and benefits of having a hypothetical COVID-19 POCT which met the performance specifications for diagnostic accuracy and time-to-result presented in a TPP issued by the UK MHRA. This use of EEE represents a major shift in TPP methodology, and is expected to pave the way for similar studies in the future. More case studies and applications are needed, especially non-infectious diseases case studies as the only two EEEs in this context are both on diagnostics for infectious diseases.</a:t>
            </a:r>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24</a:t>
            </a:fld>
            <a:endParaRPr lang="en-GB"/>
          </a:p>
        </p:txBody>
      </p:sp>
    </p:spTree>
    <p:extLst>
      <p:ext uri="{BB962C8B-B14F-4D97-AF65-F5344CB8AC3E}">
        <p14:creationId xmlns:p14="http://schemas.microsoft.com/office/powerpoint/2010/main" val="2628386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Thank you for your attention. I would like to acknowledge my funders and my PhD supervisors. My PhD scholarship was funded by a MRC grant aiming to develop rapid diagnostics to reduce the burden of antimicrobial resistance. My supervisors are Beth Shinkins, Alison Smith, Kerrie Davies and Robert West.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CAA86EB-E7D3-4369-90F2-50229A316286}" type="slidenum">
              <a:rPr lang="en-GB" smtClean="0"/>
              <a:t>25</a:t>
            </a:fld>
            <a:endParaRPr lang="en-GB"/>
          </a:p>
        </p:txBody>
      </p:sp>
    </p:spTree>
    <p:extLst>
      <p:ext uri="{BB962C8B-B14F-4D97-AF65-F5344CB8AC3E}">
        <p14:creationId xmlns:p14="http://schemas.microsoft.com/office/powerpoint/2010/main" val="1067042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020">
              <a:defRPr/>
            </a:pPr>
            <a:fld id="{32BCABFF-3833-47CB-96B9-3B071BAB4B5F}" type="slidenum">
              <a:rPr lang="en-GB">
                <a:solidFill>
                  <a:prstClr val="black"/>
                </a:solidFill>
                <a:latin typeface="Calibri" panose="020F0502020204030204"/>
              </a:rPr>
              <a:pPr defTabSz="966020">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353129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My PhD project focuses on Target Product Profiles (TPPs) which are strategic documents, targeted at test developers, summarising at early development stages the key properties a new (or existing) test should possess in order to fulfil an unmet clinical need. </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Within TPPs, the specifications are typically labelled either acceptable – characteristics that are required – or desirable – namely characteristics that would be nice to have. TPPs should be seen as ‘living’ documents which are updated once new evidence becomes available. </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gives you an example of a published TPP for tests to differentiate between bacterial and non-bacterial infections. I</a:t>
            </a:r>
            <a:r>
              <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deally a trained lay person should run this new test, otherwise it might be acceptable for a healthcare </a:t>
            </a:r>
            <a:r>
              <a:rPr kumimoji="0" lang="en-GB"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worker to run the test.</a:t>
            </a: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CABFF-3833-47CB-96B9-3B071BAB4B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95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mj-lt"/>
              <a:buNone/>
              <a:tabLst>
                <a:tab pos="457200" algn="l"/>
              </a:tabLst>
            </a:pPr>
            <a:r>
              <a:rPr lang="en-GB" sz="1200" dirty="0">
                <a:effectLst/>
                <a:latin typeface="Times New Roman" panose="02020603050405020304" pitchFamily="18" charset="0"/>
                <a:ea typeface="Times New Roman" panose="02020603050405020304" pitchFamily="18" charset="0"/>
              </a:rPr>
              <a:t>In response to the COVID-19 pandemic, international and national organisations have published TPPs as a means to steer technology research and development for new diagnostics. </a:t>
            </a:r>
            <a:r>
              <a:rPr lang="en-GB" sz="1800" dirty="0">
                <a:effectLst/>
                <a:latin typeface="Arial" panose="020B0604020202020204" pitchFamily="34" charset="0"/>
                <a:ea typeface="Times New Roman" panose="02020603050405020304" pitchFamily="18" charset="0"/>
              </a:rPr>
              <a:t>For example the WHO has issued several TPPs for healthcare interventions to tackle the COVID-19 pandemic, including vaccines and diagnostics . In the UK, the Medicines &amp; Healthcare products Regulatory Agency (MHRA) developed a series of TPPs for COVID-19 tests aimed at assisting manufacturers to design and deliver tests to support the UK’s testing strategy and inform the validation, procurement and regulatory decision-making. </a:t>
            </a:r>
            <a:endParaRPr lang="en-GB" sz="1200" dirty="0">
              <a:effectLst/>
              <a:latin typeface="Times New Roman" panose="02020603050405020304" pitchFamily="18" charset="0"/>
              <a:ea typeface="Times New Roman" panose="02020603050405020304" pitchFamily="18" charset="0"/>
            </a:endParaRPr>
          </a:p>
          <a:p>
            <a:pPr marL="0" lvl="0" indent="0">
              <a:lnSpc>
                <a:spcPct val="106000"/>
              </a:lnSpc>
              <a:spcAft>
                <a:spcPts val="800"/>
              </a:spcAft>
              <a:buFont typeface="+mj-lt"/>
              <a:buNone/>
              <a:tabLst>
                <a:tab pos="457200" algn="l"/>
              </a:tabLst>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17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There is no formal guidance or best practice methodology for developing a TPP for medical tests. I have then conducted a systematic review to better understand the </a:t>
            </a: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methods that are currently used </a:t>
            </a:r>
            <a:r>
              <a:rPr lang="en-GB" sz="1400" dirty="0">
                <a:effectLst/>
                <a:latin typeface="Calibri" panose="020F0502020204030204" pitchFamily="34" charset="0"/>
                <a:ea typeface="Calibri" panose="020F0502020204030204" pitchFamily="34" charset="0"/>
                <a:cs typeface="Times New Roman" panose="02020603050405020304" pitchFamily="18" charset="0"/>
              </a:rPr>
              <a:t>to develop TPPs</a:t>
            </a: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 for a medical test. </a:t>
            </a:r>
          </a:p>
          <a:p>
            <a:pPr>
              <a:lnSpc>
                <a:spcPct val="107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aseline="0" dirty="0">
                <a:effectLst/>
                <a:latin typeface="Calibri" panose="020F0502020204030204" pitchFamily="34" charset="0"/>
                <a:ea typeface="Calibri" panose="020F0502020204030204" pitchFamily="34" charset="0"/>
                <a:cs typeface="Times New Roman" panose="02020603050405020304" pitchFamily="18" charset="0"/>
              </a:rPr>
              <a:t>Specifically, I was interested in which test characteristics usually feature in a TPP, how the test characteristic requirements are derived and agreed upon, and the stakeholder groups involved in the TPP development process.</a:t>
            </a:r>
          </a:p>
          <a:p>
            <a:pPr>
              <a:lnSpc>
                <a:spcPct val="107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Now I will present the main findings of the systematic literature review of TPPs. This is freely available on BMC Medicine.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A9B5F-64D6-43C0-AC6F-AB74543589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8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44 references were included, the majority of which composed by reports followed by journal articles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TPPs provided guidance on medical tests aiming to detect infections, in the context of low and middle income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TPPs were generally funded by global health organisations, such as WHO,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FINDDx</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Bill and Melinda Gates Foundation </a:t>
            </a:r>
          </a:p>
          <a:p>
            <a:endParaRPr lang="en-GB" dirty="0"/>
          </a:p>
          <a:p>
            <a:pPr marL="0" lvl="0" indent="0">
              <a:lnSpc>
                <a:spcPct val="107000"/>
              </a:lnSpc>
              <a:spcAft>
                <a:spcPts val="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2BCABFF-3833-47CB-96B9-3B071BAB4B5F}" type="slidenum">
              <a:rPr lang="en-GB" smtClean="0"/>
              <a:t>6</a:t>
            </a:fld>
            <a:endParaRPr lang="en-GB"/>
          </a:p>
        </p:txBody>
      </p:sp>
    </p:spTree>
    <p:extLst>
      <p:ext uri="{BB962C8B-B14F-4D97-AF65-F5344CB8AC3E}">
        <p14:creationId xmlns:p14="http://schemas.microsoft.com/office/powerpoint/2010/main" val="327221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Across the TPPs identified,</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was a common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process comprising of three decision-making phases: scoping, drafting, and consensus-building.</a:t>
            </a:r>
          </a:p>
          <a:p>
            <a:pPr>
              <a:lnSpc>
                <a:spcPct val="106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aim of the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scoping phase is to identify the focus of the TPP under evaluation, both in terms of unmet clinical need and which test characteristics should be included in the TPP. This phase usually includes a landscape analyses, meetings with stakeholders, definition of problem statements and prioritisation exercises. This phase </a:t>
            </a:r>
            <a:r>
              <a:rPr lang="en-GB"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mostly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informed by literature and consultations with experts.</a:t>
            </a:r>
          </a:p>
          <a:p>
            <a:pPr>
              <a:lnSpc>
                <a:spcPct val="106000"/>
              </a:lnSpc>
              <a:spcAft>
                <a:spcPts val="800"/>
              </a:spcAft>
            </a:pPr>
            <a:endPar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2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drafting phase entails developing and revising the TPP many times to refine the draft. Consultations with experts, literature, appeared to be the main input sources, followed by models and available data.</a:t>
            </a:r>
          </a:p>
          <a:p>
            <a:pPr>
              <a:lnSpc>
                <a:spcPct val="106000"/>
              </a:lnSpc>
              <a:spcAft>
                <a:spcPts val="800"/>
              </a:spcAft>
            </a:pPr>
            <a:r>
              <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third and final phase, consensus-building phase aims to gather stakeholder’s views and consensus on the TPP through surveys and consensus-meetings. </a:t>
            </a:r>
          </a:p>
          <a:p>
            <a:pPr>
              <a:lnSpc>
                <a:spcPct val="106000"/>
              </a:lnSpc>
              <a:spcAft>
                <a:spcPts val="800"/>
              </a:spcAft>
            </a:pPr>
            <a:endParaRPr lang="en-GB"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Across all phases of TPP development, the most frequently involved stakeholder groups were academic researchers, industry representatives, international public organizations, clinicians and members of disease-specific programs.</a:t>
            </a:r>
          </a:p>
          <a:p>
            <a:pPr marL="171450" indent="-171450">
              <a:buFont typeface="Arial" panose="020B0604020202020204" pitchFamily="34" charset="0"/>
              <a:buChar char="•"/>
            </a:pPr>
            <a:endParaRPr lang="en-GB" dirty="0"/>
          </a:p>
          <a:p>
            <a:endParaRPr lang="en-GB" dirty="0"/>
          </a:p>
          <a:p>
            <a:pPr marL="0" lvl="0" indent="0">
              <a:lnSpc>
                <a:spcPct val="107000"/>
              </a:lnSpc>
              <a:spcAft>
                <a:spcPts val="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2BCABFF-3833-47CB-96B9-3B071BAB4B5F}" type="slidenum">
              <a:rPr lang="en-GB" smtClean="0"/>
              <a:t>7</a:t>
            </a:fld>
            <a:endParaRPr lang="en-GB"/>
          </a:p>
        </p:txBody>
      </p:sp>
    </p:spTree>
    <p:extLst>
      <p:ext uri="{BB962C8B-B14F-4D97-AF65-F5344CB8AC3E}">
        <p14:creationId xmlns:p14="http://schemas.microsoft.com/office/powerpoint/2010/main" val="259034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figure shows the most frequent test characteristics among the TPPs we have screened, clustered into categories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Unmet clinical need: intended use, patient population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Analytical performance (the ability of a test to detect and measure a certain analyte): analytical specificity, manual sample preparation, time to test result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Clinical validity (the ability of a test to yield results that are correlated with a particular clinical condition): clinical sensitivity, specificity, predicative values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Infrastructural requirements: operating and storing conditions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Human factors: test size and portability, training and education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a:t>
            </a:r>
            <a:endParaRPr lang="en-GB" dirty="0"/>
          </a:p>
        </p:txBody>
      </p:sp>
      <p:sp>
        <p:nvSpPr>
          <p:cNvPr id="4" name="Slide Number Placeholder 3"/>
          <p:cNvSpPr>
            <a:spLocks noGrp="1"/>
          </p:cNvSpPr>
          <p:nvPr>
            <p:ph type="sldNum" sz="quarter" idx="5"/>
          </p:nvPr>
        </p:nvSpPr>
        <p:spPr/>
        <p:txBody>
          <a:bodyPr/>
          <a:lstStyle/>
          <a:p>
            <a:fld id="{DAA00DD4-EE77-42C0-880B-A45D6030F223}" type="slidenum">
              <a:rPr lang="en-GB" smtClean="0"/>
              <a:t>8</a:t>
            </a:fld>
            <a:endParaRPr lang="en-GB"/>
          </a:p>
        </p:txBody>
      </p:sp>
    </p:spTree>
    <p:extLst>
      <p:ext uri="{BB962C8B-B14F-4D97-AF65-F5344CB8AC3E}">
        <p14:creationId xmlns:p14="http://schemas.microsoft.com/office/powerpoint/2010/main" val="87253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Several limitations underpinning the current TPP methodology were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TPPs rely solely on non-systematic searches of the literature and consultations with experts as main sources for test specifications. </a:t>
            </a:r>
            <a:r>
              <a:rPr lang="en-GB" sz="1800" dirty="0">
                <a:effectLst/>
                <a:highlight>
                  <a:srgbClr val="FFFF00"/>
                </a:highlight>
                <a:latin typeface="Arial" panose="020B0604020202020204" pitchFamily="34" charset="0"/>
                <a:ea typeface="Times New Roman" panose="02020603050405020304" pitchFamily="18" charset="0"/>
              </a:rPr>
              <a:t>This is likely to introduce bias and subjectivity in terms of the evidence used to underpin test characteristic recommendations.</a:t>
            </a:r>
            <a:r>
              <a:rPr lang="en-GB" sz="1800" dirty="0">
                <a:effectLst/>
                <a:latin typeface="Arial" panose="020B0604020202020204" pitchFamily="34" charset="0"/>
                <a:ea typeface="Times New Roman" panose="02020603050405020304" pitchFamily="18" charset="0"/>
              </a:rPr>
              <a:t> </a:t>
            </a:r>
            <a:r>
              <a:rPr lang="en-GB" dirty="0">
                <a:effectLst/>
              </a:rPr>
              <a:t> </a:t>
            </a:r>
            <a:endParaRPr lang="en-GB" dirty="0"/>
          </a:p>
          <a:p>
            <a:pPr marL="171450" indent="-171450">
              <a:buFont typeface="Arial" panose="020B0604020202020204" pitchFamily="34" charset="0"/>
              <a:buChar char="•"/>
            </a:pPr>
            <a:r>
              <a:rPr lang="en-GB" dirty="0"/>
              <a:t>There was also a lack of transparency in terms of the methods used to develop the TPPs. </a:t>
            </a:r>
            <a:r>
              <a:rPr lang="en-GB" sz="1200" dirty="0">
                <a:effectLst/>
                <a:latin typeface="Times New Roman" panose="02020603050405020304" pitchFamily="18" charset="0"/>
                <a:ea typeface="Times New Roman" panose="02020603050405020304" pitchFamily="18" charset="0"/>
              </a:rPr>
              <a:t>For example, few TPPs reported how the expert selection process took place and which literature TPPs were based on. This, in turn, hinder the quality and credibility of sources on which TPPs are based.</a:t>
            </a:r>
            <a:endParaRPr lang="en-GB" dirty="0"/>
          </a:p>
          <a:p>
            <a:pPr marL="171450" indent="-171450">
              <a:buFont typeface="Arial" panose="020B0604020202020204" pitchFamily="34" charset="0"/>
              <a:buChar char="•"/>
            </a:pPr>
            <a:r>
              <a:rPr lang="en-GB" dirty="0"/>
              <a:t>TPPs mostly focus on the test analytical performance and clinical validity, whereas there was a lack of consideration as to how a test affects health-related outcomes for patients –namely test clinical utility</a:t>
            </a:r>
          </a:p>
          <a:p>
            <a:pPr marL="171450" indent="-171450">
              <a:buFont typeface="Arial" panose="020B0604020202020204" pitchFamily="34" charset="0"/>
              <a:buChar char="•"/>
            </a:pPr>
            <a:r>
              <a:rPr lang="en-GB" dirty="0"/>
              <a:t>Finally, we noticed a complete oversight of cost-effectiveness considerations when defining the acceptable and desirable costs of new tests. </a:t>
            </a:r>
          </a:p>
          <a:p>
            <a:pPr marL="0" lvl="0" indent="0">
              <a:lnSpc>
                <a:spcPct val="107000"/>
              </a:lnSpc>
              <a:spcAft>
                <a:spcPts val="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2BCABFF-3833-47CB-96B9-3B071BAB4B5F}" type="slidenum">
              <a:rPr lang="en-GB" smtClean="0"/>
              <a:t>9</a:t>
            </a:fld>
            <a:endParaRPr lang="en-GB"/>
          </a:p>
        </p:txBody>
      </p:sp>
    </p:spTree>
    <p:extLst>
      <p:ext uri="{BB962C8B-B14F-4D97-AF65-F5344CB8AC3E}">
        <p14:creationId xmlns:p14="http://schemas.microsoft.com/office/powerpoint/2010/main" val="219487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35662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3D1C-697B-4B01-BCC2-F8561ACF1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9EFD5-A251-48C7-B1C1-E11D8F58B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54CE71-C982-4F6D-B5FC-0BFB30C80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12B0F-32F4-4B20-8395-D72FBDC08A4E}"/>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6" name="Footer Placeholder 5">
            <a:extLst>
              <a:ext uri="{FF2B5EF4-FFF2-40B4-BE49-F238E27FC236}">
                <a16:creationId xmlns:a16="http://schemas.microsoft.com/office/drawing/2014/main" id="{129F125C-181A-4613-8F6F-EFAA284639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66D96-6E1E-4BFA-A8E8-AECEC55A4801}"/>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9812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6A84-49D2-4416-A0FB-A6FFD21AD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4010E-38EF-4A45-8288-5F2CF85E1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BAF346-B5A6-450B-A81C-A572EF244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1280D-7687-4736-A562-C59A5A66F2DC}"/>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6" name="Footer Placeholder 5">
            <a:extLst>
              <a:ext uri="{FF2B5EF4-FFF2-40B4-BE49-F238E27FC236}">
                <a16:creationId xmlns:a16="http://schemas.microsoft.com/office/drawing/2014/main" id="{7FDB6A44-D630-4E3B-AF7C-B8E2D9DE9F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25AAE3-7059-4BCE-906B-2186C058F304}"/>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56361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3B29-184A-464D-A0DF-FF4DA7F1B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67C088-C9FD-4B30-AC85-4D99287AB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9A8EB-F9A5-47D6-B1B0-7BDDB72F4306}"/>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2EB21438-AFC0-40C3-ABF5-4CD529E15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05243-1491-4670-835B-3672D942E36A}"/>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97119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34D2C-5AF8-447D-B3B3-14A345292D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FDA69-EB0E-4D5C-A0A1-ECC65C015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22FD2-E92D-49FA-AF0E-33759465A9B0}"/>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18AE680B-4C11-4A56-86AC-6A21EA68C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EEE319-0C3F-46C4-9A6B-4BB957E6C25E}"/>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91391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452967" y="2441576"/>
            <a:ext cx="10035117"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344081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048170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6134101" y="1762126"/>
            <a:ext cx="5509684"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8755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134101" y="1762126"/>
            <a:ext cx="5509684" cy="2265363"/>
          </a:xfrm>
          <a:prstGeom prst="rect">
            <a:avLst/>
          </a:prstGeom>
        </p:spPr>
        <p:txBody>
          <a:bodyPr/>
          <a:lstStyle/>
          <a:p>
            <a:endParaRPr lang="en-US"/>
          </a:p>
        </p:txBody>
      </p:sp>
      <p:sp>
        <p:nvSpPr>
          <p:cNvPr id="16" name="Picture Placeholder 15"/>
          <p:cNvSpPr>
            <a:spLocks noGrp="1"/>
          </p:cNvSpPr>
          <p:nvPr>
            <p:ph type="pic" sz="quarter" idx="11"/>
          </p:nvPr>
        </p:nvSpPr>
        <p:spPr>
          <a:xfrm>
            <a:off x="6134101" y="4214813"/>
            <a:ext cx="5509684"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333180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7634" y="1762126"/>
            <a:ext cx="11106151"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67647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6111446" y="1750874"/>
            <a:ext cx="2543585"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7606438" y="3165374"/>
            <a:ext cx="2542172"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9101050" y="4597083"/>
            <a:ext cx="2543585"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452967" y="1762126"/>
            <a:ext cx="5295900" cy="4683125"/>
          </a:xfrm>
          <a:prstGeom prst="rect">
            <a:avLst/>
          </a:prstGeom>
        </p:spPr>
        <p:txBody>
          <a:bodyPr/>
          <a:lstStyle>
            <a:lvl1pPr marL="285750" indent="-285750">
              <a:buFont typeface="Arial" charset="0"/>
              <a:buChar char="•"/>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6395634" y="2394488"/>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7880106" y="3840247"/>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9375425" y="5301000"/>
            <a:ext cx="1994833"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400741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7" y="1762126"/>
            <a:ext cx="10079567" cy="4683125"/>
          </a:xfrm>
          <a:prstGeom prst="rect">
            <a:avLst/>
          </a:prstGeom>
        </p:spPr>
        <p:txBody>
          <a:bodyPr/>
          <a:lstStyle>
            <a:lvl1pPr marL="285750" indent="-285750">
              <a:buFont typeface="Arial" charset="0"/>
              <a:buChar char="•"/>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537634" y="503238"/>
            <a:ext cx="7759700"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3125821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13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933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203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178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64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310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879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8">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86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9">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54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2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2368"/>
            </a:lvl1pPr>
            <a:lvl2pPr marL="451146" indent="0" algn="ctr">
              <a:buNone/>
              <a:defRPr sz="1973"/>
            </a:lvl2pPr>
            <a:lvl3pPr marL="902292" indent="0" algn="ctr">
              <a:buNone/>
              <a:defRPr sz="1777"/>
            </a:lvl3pPr>
            <a:lvl4pPr marL="1353439" indent="0" algn="ctr">
              <a:buNone/>
              <a:defRPr sz="1579"/>
            </a:lvl4pPr>
            <a:lvl5pPr marL="1804585" indent="0" algn="ctr">
              <a:buNone/>
              <a:defRPr sz="1579"/>
            </a:lvl5pPr>
            <a:lvl6pPr marL="2255731" indent="0" algn="ctr">
              <a:buNone/>
              <a:defRPr sz="1579"/>
            </a:lvl6pPr>
            <a:lvl7pPr marL="2706877" indent="0" algn="ctr">
              <a:buNone/>
              <a:defRPr sz="1579"/>
            </a:lvl7pPr>
            <a:lvl8pPr marL="3158024" indent="0" algn="ctr">
              <a:buNone/>
              <a:defRPr sz="1579"/>
            </a:lvl8pPr>
            <a:lvl9pPr marL="3609170" indent="0" algn="ctr">
              <a:buNone/>
              <a:defRPr sz="157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68C46-5C6A-485D-81D0-A06A7978686B}" type="datetimeFigureOut">
              <a:rPr lang="en-GB" smtClean="0"/>
              <a:t>11/03/2022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9BA416-432E-4338-953B-4BC8951BCADA}" type="slidenum">
              <a:rPr lang="en-GB" smtClean="0"/>
              <a:t>‹#›</a:t>
            </a:fld>
            <a:endParaRPr lang="en-GB"/>
          </a:p>
        </p:txBody>
      </p:sp>
    </p:spTree>
    <p:extLst>
      <p:ext uri="{BB962C8B-B14F-4D97-AF65-F5344CB8AC3E}">
        <p14:creationId xmlns:p14="http://schemas.microsoft.com/office/powerpoint/2010/main" val="421214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344C-8DC5-4E0E-988C-25D64EC44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F11904-8584-4312-BEF0-9E204D9AB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86EB72-8332-4C5F-B5D0-6FAECD057F68}"/>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1DF3E3CA-D6EF-4541-9775-DE0BB2C66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D8C84-2E38-46B4-8E40-F7CAD687D182}"/>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3783030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2362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1FCA-755C-4C2A-B837-F200D8679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20F04E-1FCE-4A4D-A60E-61DD3BE39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DC17D-9522-4D42-8F54-79B18981F19D}"/>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EE902E98-64F8-4DAF-850E-67177247E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221AAC-64CD-4FDF-A8E5-DC865DC0239A}"/>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33470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3E24-B74B-412D-A61F-2C8BA7BD6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38949C-269B-403B-B932-367F93CEA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02652-2484-4F8D-A04A-0E536674AFE8}"/>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DA96E651-2890-4B78-82A8-1F3D5992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8536B-3D5C-4FC3-A2C7-138B909C9834}"/>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86353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2C4D-6593-4D44-A626-1F266982F9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282E93-BB44-4542-9AA3-993E92729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BC1DE2-1B64-4095-A80C-01579589F0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62D514-1460-43AC-B0B1-243747CDA8B0}"/>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6" name="Footer Placeholder 5">
            <a:extLst>
              <a:ext uri="{FF2B5EF4-FFF2-40B4-BE49-F238E27FC236}">
                <a16:creationId xmlns:a16="http://schemas.microsoft.com/office/drawing/2014/main" id="{2675ACA2-D129-4B89-8AF1-77A50416C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D4E878-6D4C-4B80-A5BB-D3B34F89FE47}"/>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408218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E800-7ABD-4F4A-9BA4-746DB29AA6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E9DC9-7ED1-4EC6-A6E6-CA14572DF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8F43F3-2DFD-4308-9EF4-CF593341B3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5F0E59-49EB-4DD2-BC00-A78C3111F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7A903-DD6C-4C9A-9E05-96494BA75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F7E0F7-210B-4F61-A86E-1920A2DBF28A}"/>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8" name="Footer Placeholder 7">
            <a:extLst>
              <a:ext uri="{FF2B5EF4-FFF2-40B4-BE49-F238E27FC236}">
                <a16:creationId xmlns:a16="http://schemas.microsoft.com/office/drawing/2014/main" id="{BD35E0F5-B3CF-4730-A952-DC92D20960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A244CF-7BD6-4574-A299-745D267EB32D}"/>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05133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91FF-E2CC-4B5D-9DC0-AB38627634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08D858-8C43-4AAC-A9A4-DD92BEA19969}"/>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4" name="Footer Placeholder 3">
            <a:extLst>
              <a:ext uri="{FF2B5EF4-FFF2-40B4-BE49-F238E27FC236}">
                <a16:creationId xmlns:a16="http://schemas.microsoft.com/office/drawing/2014/main" id="{E07DAF4E-EA3E-495F-B4D7-E1A1D5861A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FAD20C-72A4-4532-B983-553E7D265A78}"/>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80757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6374B-2A7A-4FFC-BB42-B4649FE98991}"/>
              </a:ext>
            </a:extLst>
          </p:cNvPr>
          <p:cNvSpPr>
            <a:spLocks noGrp="1"/>
          </p:cNvSpPr>
          <p:nvPr>
            <p:ph type="dt" sz="half" idx="10"/>
          </p:nvPr>
        </p:nvSpPr>
        <p:spPr/>
        <p:txBody>
          <a:bodyPr/>
          <a:lstStyle/>
          <a:p>
            <a:fld id="{F9C24DAE-4B61-4359-B7AB-26A4CC88D61F}" type="datetimeFigureOut">
              <a:rPr lang="en-GB" smtClean="0"/>
              <a:t>11/03/2022</a:t>
            </a:fld>
            <a:endParaRPr lang="en-GB"/>
          </a:p>
        </p:txBody>
      </p:sp>
      <p:sp>
        <p:nvSpPr>
          <p:cNvPr id="3" name="Footer Placeholder 2">
            <a:extLst>
              <a:ext uri="{FF2B5EF4-FFF2-40B4-BE49-F238E27FC236}">
                <a16:creationId xmlns:a16="http://schemas.microsoft.com/office/drawing/2014/main" id="{2C5CC382-9D07-4304-B489-E38D815C32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49019C-2D01-41B7-B604-B3096C28E8A9}"/>
              </a:ext>
            </a:extLst>
          </p:cNvPr>
          <p:cNvSpPr>
            <a:spLocks noGrp="1"/>
          </p:cNvSpPr>
          <p:nvPr>
            <p:ph type="sldNum" sz="quarter" idx="12"/>
          </p:nvPr>
        </p:nvSpPr>
        <p:spPr/>
        <p:txBody>
          <a:bodyPr/>
          <a:lstStyle/>
          <a:p>
            <a:fld id="{597CC59F-36F2-4B45-8651-52F920580190}" type="slidenum">
              <a:rPr lang="en-GB" smtClean="0"/>
              <a:t>‹#›</a:t>
            </a:fld>
            <a:endParaRPr lang="en-GB"/>
          </a:p>
        </p:txBody>
      </p:sp>
    </p:spTree>
    <p:extLst>
      <p:ext uri="{BB962C8B-B14F-4D97-AF65-F5344CB8AC3E}">
        <p14:creationId xmlns:p14="http://schemas.microsoft.com/office/powerpoint/2010/main" val="1247016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18F1BA-D3EA-43B8-AA55-03B3806F704F}" type="datetimeFigureOut">
              <a:rPr lang="en-GB" smtClean="0"/>
              <a:t>11/03/2022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59FA05-5CC2-4E6F-8B85-DDE770B5ECD1}"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7A10910-B5A3-4BA3-A2A1-90D173D184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
            <a:ext cx="12192000" cy="6464401"/>
          </a:xfrm>
          <a:prstGeom prst="rect">
            <a:avLst/>
          </a:prstGeom>
        </p:spPr>
      </p:pic>
    </p:spTree>
    <p:extLst>
      <p:ext uri="{BB962C8B-B14F-4D97-AF65-F5344CB8AC3E}">
        <p14:creationId xmlns:p14="http://schemas.microsoft.com/office/powerpoint/2010/main" val="341860825"/>
      </p:ext>
    </p:extLst>
  </p:cSld>
  <p:clrMap bg1="lt1" tx1="dk1" bg2="lt2" tx2="dk2" accent1="accent1" accent2="accent2" accent3="accent3" accent4="accent4" accent5="accent5" accent6="accent6" hlink="hlink" folHlink="folHlink"/>
  <p:sldLayoutIdLst>
    <p:sldLayoutId id="2147483746" r:id="rId1"/>
    <p:sldLayoutId id="2147483788"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77499-9E0A-409B-9E19-5801D83D6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21974F-18BE-4AAE-9349-00E91A841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4415FD-4EE9-4968-A484-DC18F5B6C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24DAE-4B61-4359-B7AB-26A4CC88D61F}" type="datetimeFigureOut">
              <a:rPr lang="en-GB" smtClean="0"/>
              <a:t>11/03/2022</a:t>
            </a:fld>
            <a:endParaRPr lang="en-GB"/>
          </a:p>
        </p:txBody>
      </p:sp>
      <p:sp>
        <p:nvSpPr>
          <p:cNvPr id="5" name="Footer Placeholder 4">
            <a:extLst>
              <a:ext uri="{FF2B5EF4-FFF2-40B4-BE49-F238E27FC236}">
                <a16:creationId xmlns:a16="http://schemas.microsoft.com/office/drawing/2014/main" id="{429DC253-665F-4420-AD33-27ED61E88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81880-5F7A-437F-9F16-E3A918265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C59F-36F2-4B45-8651-52F920580190}" type="slidenum">
              <a:rPr lang="en-GB" smtClean="0"/>
              <a:t>‹#›</a:t>
            </a:fld>
            <a:endParaRPr lang="en-GB"/>
          </a:p>
        </p:txBody>
      </p:sp>
    </p:spTree>
    <p:extLst>
      <p:ext uri="{BB962C8B-B14F-4D97-AF65-F5344CB8AC3E}">
        <p14:creationId xmlns:p14="http://schemas.microsoft.com/office/powerpoint/2010/main" val="7272785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1"/>
            <a:ext cx="12192000" cy="6464401"/>
          </a:xfrm>
          <a:prstGeom prst="rect">
            <a:avLst/>
          </a:prstGeom>
        </p:spPr>
      </p:pic>
    </p:spTree>
    <p:extLst>
      <p:ext uri="{BB962C8B-B14F-4D97-AF65-F5344CB8AC3E}">
        <p14:creationId xmlns:p14="http://schemas.microsoft.com/office/powerpoint/2010/main" val="39916749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2008-BEC3-BF40-B95D-11BED07A7A2B}"/>
              </a:ext>
            </a:extLst>
          </p:cNvPr>
          <p:cNvSpPr txBox="1"/>
          <p:nvPr/>
        </p:nvSpPr>
        <p:spPr>
          <a:xfrm>
            <a:off x="477597" y="619735"/>
            <a:ext cx="4864425" cy="707886"/>
          </a:xfrm>
          <a:prstGeom prst="rect">
            <a:avLst/>
          </a:prstGeom>
          <a:noFill/>
        </p:spPr>
        <p:txBody>
          <a:bodyPr wrap="square" rtlCol="0">
            <a:spAutoFit/>
          </a:bodyPr>
          <a:lstStyle/>
          <a:p>
            <a:r>
              <a:rPr lang="en-US" sz="2000" b="1" dirty="0">
                <a:solidFill>
                  <a:prstClr val="black"/>
                </a:solidFill>
                <a:latin typeface="Arial" panose="020B0604020202020204" pitchFamily="34" charset="0"/>
                <a:cs typeface="Arial" panose="020B0604020202020204" pitchFamily="34" charset="0"/>
              </a:rPr>
              <a:t>Academic Unit of Health Economics </a:t>
            </a:r>
          </a:p>
          <a:p>
            <a:r>
              <a:rPr lang="en-US" sz="2000" dirty="0">
                <a:solidFill>
                  <a:prstClr val="black"/>
                </a:solidFill>
                <a:latin typeface="Arial" panose="020B0604020202020204" pitchFamily="34" charset="0"/>
                <a:cs typeface="Arial" panose="020B0604020202020204" pitchFamily="34" charset="0"/>
              </a:rPr>
              <a:t>Leeds Institute of Health Sciences</a:t>
            </a:r>
          </a:p>
        </p:txBody>
      </p:sp>
      <p:sp>
        <p:nvSpPr>
          <p:cNvPr id="5" name="Text Placeholder 1"/>
          <p:cNvSpPr>
            <a:spLocks noGrp="1"/>
          </p:cNvSpPr>
          <p:nvPr>
            <p:ph type="body" idx="10"/>
          </p:nvPr>
        </p:nvSpPr>
        <p:spPr>
          <a:xfrm>
            <a:off x="190500" y="1715892"/>
            <a:ext cx="12038208" cy="4199144"/>
          </a:xfrm>
        </p:spPr>
        <p:txBody>
          <a:bodyPr>
            <a:normAutofit/>
          </a:bodyPr>
          <a:lstStyle/>
          <a:p>
            <a:pPr algn="ctr"/>
            <a:r>
              <a:rPr lang="en-GB" sz="4000" b="1" dirty="0">
                <a:solidFill>
                  <a:schemeClr val="accent1">
                    <a:lumMod val="50000"/>
                  </a:schemeClr>
                </a:solidFill>
                <a:latin typeface="Arial" panose="020B0604020202020204" pitchFamily="34" charset="0"/>
                <a:cs typeface="Arial" panose="020B0604020202020204" pitchFamily="34" charset="0"/>
              </a:rPr>
              <a:t>Developing a framework based on early economic evaluation to inform Target Product Profiles for new diagnostic tests</a:t>
            </a:r>
            <a:endParaRPr lang="en-GB" sz="3600" dirty="0">
              <a:solidFill>
                <a:schemeClr val="accent1">
                  <a:lumMod val="50000"/>
                </a:schemeClr>
              </a:solidFill>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Paola Cocco</a:t>
            </a:r>
            <a:endParaRPr lang="en-GB" sz="4000" b="1" dirty="0">
              <a:solidFill>
                <a:schemeClr val="bg1">
                  <a:lumMod val="50000"/>
                </a:schemeClr>
              </a:solidFill>
              <a:latin typeface="Arial" charset="0"/>
              <a:ea typeface="Arial" charset="0"/>
              <a:cs typeface="Arial" charset="0"/>
            </a:endParaRPr>
          </a:p>
        </p:txBody>
      </p:sp>
      <p:pic>
        <p:nvPicPr>
          <p:cNvPr id="6" name="Picture 10">
            <a:extLst>
              <a:ext uri="{FF2B5EF4-FFF2-40B4-BE49-F238E27FC236}">
                <a16:creationId xmlns:a16="http://schemas.microsoft.com/office/drawing/2014/main" id="{EE004336-8CA1-4923-A5DE-54FF8BF4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7194"/>
            <a:ext cx="6308203" cy="827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718848B-04EB-46C3-AA4D-520F03EF3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237" y="3926739"/>
            <a:ext cx="3767400" cy="2242211"/>
          </a:xfrm>
          <a:prstGeom prst="rect">
            <a:avLst/>
          </a:prstGeom>
        </p:spPr>
      </p:pic>
      <p:sp>
        <p:nvSpPr>
          <p:cNvPr id="2" name="TextBox 1">
            <a:extLst>
              <a:ext uri="{FF2B5EF4-FFF2-40B4-BE49-F238E27FC236}">
                <a16:creationId xmlns:a16="http://schemas.microsoft.com/office/drawing/2014/main" id="{DE3F7EDF-D326-4496-84D2-E064C81DCC84}"/>
              </a:ext>
            </a:extLst>
          </p:cNvPr>
          <p:cNvSpPr txBox="1"/>
          <p:nvPr/>
        </p:nvSpPr>
        <p:spPr>
          <a:xfrm>
            <a:off x="685800" y="6488668"/>
            <a:ext cx="117614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Some of the work presented related to unpublished work – please do not disseminate without the author’s permission</a:t>
            </a:r>
          </a:p>
        </p:txBody>
      </p:sp>
    </p:spTree>
    <p:extLst>
      <p:ext uri="{BB962C8B-B14F-4D97-AF65-F5344CB8AC3E}">
        <p14:creationId xmlns:p14="http://schemas.microsoft.com/office/powerpoint/2010/main" val="753150340"/>
      </p:ext>
    </p:extLst>
  </p:cSld>
  <p:clrMapOvr>
    <a:masterClrMapping/>
  </p:clrMapOvr>
  <mc:AlternateContent xmlns:mc="http://schemas.openxmlformats.org/markup-compatibility/2006" xmlns:p14="http://schemas.microsoft.com/office/powerpoint/2010/main">
    <mc:Choice Requires="p14">
      <p:transition spd="slow" p14:dur="2000" advTm="25667"/>
    </mc:Choice>
    <mc:Fallback xmlns="">
      <p:transition spd="slow" advTm="256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370437" y="722460"/>
            <a:ext cx="11505612" cy="696973"/>
          </a:xfrm>
        </p:spPr>
        <p:txBody>
          <a:bodyPr/>
          <a:lstStyle/>
          <a:p>
            <a:pPr marL="0" indent="0">
              <a:buNone/>
            </a:pPr>
            <a:r>
              <a:rPr lang="en-GB" b="1" dirty="0">
                <a:latin typeface="Arial" charset="0"/>
                <a:ea typeface="Arial" charset="0"/>
                <a:cs typeface="Arial" charset="0"/>
              </a:rPr>
              <a:t>TPP methodology &amp; Early Economic Evaluation</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230D992-CAE5-4F48-9FDB-756BD856F197}"/>
              </a:ext>
            </a:extLst>
          </p:cNvPr>
          <p:cNvPicPr>
            <a:picLocks noChangeAspect="1"/>
          </p:cNvPicPr>
          <p:nvPr/>
        </p:nvPicPr>
        <p:blipFill>
          <a:blip r:embed="rId4"/>
          <a:stretch>
            <a:fillRect/>
          </a:stretch>
        </p:blipFill>
        <p:spPr>
          <a:xfrm>
            <a:off x="495129" y="2001928"/>
            <a:ext cx="11026447" cy="2689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CCA62736-02AF-4D64-97A7-85C15809E587}"/>
              </a:ext>
            </a:extLst>
          </p:cNvPr>
          <p:cNvSpPr/>
          <p:nvPr/>
        </p:nvSpPr>
        <p:spPr>
          <a:xfrm>
            <a:off x="244977" y="5365472"/>
            <a:ext cx="11357113" cy="1113288"/>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Early economic evaluation could be used to back-calculate in advance the necessary conditions for a test to be cost-effective</a:t>
            </a:r>
          </a:p>
        </p:txBody>
      </p:sp>
    </p:spTree>
    <p:custDataLst>
      <p:tags r:id="rId1"/>
    </p:custDataLst>
    <p:extLst>
      <p:ext uri="{BB962C8B-B14F-4D97-AF65-F5344CB8AC3E}">
        <p14:creationId xmlns:p14="http://schemas.microsoft.com/office/powerpoint/2010/main" val="398259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382468" y="710428"/>
            <a:ext cx="11505612" cy="696973"/>
          </a:xfrm>
        </p:spPr>
        <p:txBody>
          <a:bodyPr/>
          <a:lstStyle/>
          <a:p>
            <a:pPr marL="0" indent="0">
              <a:buNone/>
            </a:pPr>
            <a:r>
              <a:rPr lang="en-GB" b="1" dirty="0">
                <a:latin typeface="Arial" charset="0"/>
                <a:ea typeface="Arial" charset="0"/>
                <a:cs typeface="Arial" charset="0"/>
              </a:rPr>
              <a:t>TPP methodology &amp; Early Economic Evaluation</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9EC96539-50D8-48AB-AA60-F3A672A12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32" y="1155547"/>
            <a:ext cx="11037757" cy="5542067"/>
          </a:xfrm>
          <a:prstGeom prst="rect">
            <a:avLst/>
          </a:prstGeom>
        </p:spPr>
      </p:pic>
    </p:spTree>
    <p:custDataLst>
      <p:tags r:id="rId1"/>
    </p:custDataLst>
    <p:extLst>
      <p:ext uri="{BB962C8B-B14F-4D97-AF65-F5344CB8AC3E}">
        <p14:creationId xmlns:p14="http://schemas.microsoft.com/office/powerpoint/2010/main" val="82566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370437" y="686365"/>
            <a:ext cx="11505612" cy="696973"/>
          </a:xfrm>
        </p:spPr>
        <p:txBody>
          <a:bodyPr/>
          <a:lstStyle/>
          <a:p>
            <a:pPr marL="0" indent="0">
              <a:buNone/>
            </a:pPr>
            <a:r>
              <a:rPr lang="en-GB" b="1" dirty="0">
                <a:latin typeface="Arial" charset="0"/>
                <a:ea typeface="Arial" charset="0"/>
                <a:cs typeface="Arial" charset="0"/>
              </a:rPr>
              <a:t>Case study – Clostridium difficile infection (CDI)</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6E6A0F-D1B2-4235-92D1-8CA4A39E1AB2}"/>
              </a:ext>
            </a:extLst>
          </p:cNvPr>
          <p:cNvSpPr txBox="1"/>
          <p:nvPr/>
        </p:nvSpPr>
        <p:spPr>
          <a:xfrm>
            <a:off x="175364" y="1497533"/>
            <a:ext cx="12016636" cy="3378874"/>
          </a:xfrm>
          <a:prstGeom prst="rect">
            <a:avLst/>
          </a:prstGeom>
          <a:noFill/>
        </p:spPr>
        <p:txBody>
          <a:bodyPr wrap="square" rtlCol="0">
            <a:spAutoFit/>
          </a:bodyPr>
          <a:lstStyle/>
          <a:p>
            <a:pPr marL="342900" indent="-342900" defTabSz="685800">
              <a:spcBef>
                <a:spcPts val="750"/>
              </a:spcBef>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CDI is a health-care associated infection </a:t>
            </a:r>
          </a:p>
          <a:p>
            <a:pPr marL="342900" indent="-342900" defTabSz="685800">
              <a:spcBef>
                <a:spcPts val="750"/>
              </a:spcBef>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Patients suspected with CDI are isolated in single rooms to prevent transmission</a:t>
            </a:r>
          </a:p>
          <a:p>
            <a:pPr marL="342900" indent="-342900" defTabSz="685800">
              <a:spcBef>
                <a:spcPts val="750"/>
              </a:spcBef>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Slow time-to-diagnosis delays start of treatment and de-isolation of non-infective patients</a:t>
            </a:r>
          </a:p>
          <a:p>
            <a:pPr marL="342900" indent="-342900" defTabSz="685800">
              <a:spcBef>
                <a:spcPts val="750"/>
              </a:spcBef>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A rapid POCT is being developed within a MRC-funded programme </a:t>
            </a:r>
          </a:p>
          <a:p>
            <a:pPr marL="914400" lvl="1" indent="-457200" defTabSz="685800">
              <a:lnSpc>
                <a:spcPct val="90000"/>
              </a:lnSpc>
              <a:spcBef>
                <a:spcPts val="750"/>
              </a:spcBef>
              <a:buFont typeface="+mj-lt"/>
              <a:buAutoNum type="arabicPeriod"/>
              <a:defRPr/>
            </a:pPr>
            <a:endParaRPr lang="en-GB" sz="21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8EA559-89E3-47A0-A6C4-887EDFD78616}"/>
              </a:ext>
            </a:extLst>
          </p:cNvPr>
          <p:cNvSpPr txBox="1"/>
          <p:nvPr/>
        </p:nvSpPr>
        <p:spPr>
          <a:xfrm>
            <a:off x="187889" y="4552813"/>
            <a:ext cx="8693064" cy="1384995"/>
          </a:xfrm>
          <a:prstGeom prst="rect">
            <a:avLst/>
          </a:prstGeom>
          <a:noFill/>
        </p:spPr>
        <p:txBody>
          <a:bodyPr wrap="square" rtlCol="0">
            <a:spAutoFit/>
          </a:bodyPr>
          <a:lstStyle/>
          <a:p>
            <a:pPr marL="342900" indent="-342900" defTabSz="685800">
              <a:spcBef>
                <a:spcPts val="750"/>
              </a:spcBef>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Aim – to develop a model to identify the necessary properties for a hypothetical POCT for CDI to be cost-effective compared to standard care</a:t>
            </a:r>
          </a:p>
        </p:txBody>
      </p:sp>
      <p:pic>
        <p:nvPicPr>
          <p:cNvPr id="8" name="Picture 4" descr="Rapid Icon - Download in Colored Outline Style">
            <a:extLst>
              <a:ext uri="{FF2B5EF4-FFF2-40B4-BE49-F238E27FC236}">
                <a16:creationId xmlns:a16="http://schemas.microsoft.com/office/drawing/2014/main" id="{1DE8B2D4-C4FB-4332-8C1B-9959ADFD9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040" y="4341336"/>
            <a:ext cx="2318795" cy="23187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117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370437" y="710428"/>
            <a:ext cx="11505612" cy="696973"/>
          </a:xfrm>
        </p:spPr>
        <p:txBody>
          <a:bodyPr/>
          <a:lstStyle/>
          <a:p>
            <a:pPr marL="0" indent="0">
              <a:buNone/>
            </a:pPr>
            <a:r>
              <a:rPr lang="en-GB" b="1" dirty="0">
                <a:latin typeface="Arial" charset="0"/>
                <a:ea typeface="Arial" charset="0"/>
                <a:cs typeface="Arial" charset="0"/>
              </a:rPr>
              <a:t>Discrete event simulation – model schematic</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pic>
        <p:nvPicPr>
          <p:cNvPr id="9" name="Picture 8" descr="Graphical user interface&#10;&#10;Description automatically generated with low confidence">
            <a:extLst>
              <a:ext uri="{FF2B5EF4-FFF2-40B4-BE49-F238E27FC236}">
                <a16:creationId xmlns:a16="http://schemas.microsoft.com/office/drawing/2014/main" id="{F63ABBE9-B60A-4A1D-97FF-0F89092EDEDE}"/>
              </a:ext>
            </a:extLst>
          </p:cNvPr>
          <p:cNvPicPr>
            <a:picLocks noChangeAspect="1"/>
          </p:cNvPicPr>
          <p:nvPr/>
        </p:nvPicPr>
        <p:blipFill>
          <a:blip r:embed="rId4"/>
          <a:stretch>
            <a:fillRect/>
          </a:stretch>
        </p:blipFill>
        <p:spPr>
          <a:xfrm>
            <a:off x="1089763" y="1352811"/>
            <a:ext cx="9144001" cy="5373666"/>
          </a:xfrm>
          <a:prstGeom prst="rect">
            <a:avLst/>
          </a:prstGeom>
          <a:ln w="19050">
            <a:solidFill>
              <a:schemeClr val="accent1">
                <a:lumMod val="75000"/>
              </a:schemeClr>
            </a:solidFill>
            <a:extLst>
              <a:ext uri="{C807C97D-BFC1-408E-A445-0C87EB9F89A2}">
                <ask:lineSketchStyleProps xmlns:ask="http://schemas.microsoft.com/office/drawing/2018/sketchyshapes">
                  <ask:type>
                    <ask:lineSketchNone/>
                  </ask:type>
                </ask:lineSketchStyleProps>
              </a:ext>
            </a:extLst>
          </a:ln>
        </p:spPr>
      </p:pic>
    </p:spTree>
    <p:custDataLst>
      <p:tags r:id="rId1"/>
    </p:custDataLst>
    <p:extLst>
      <p:ext uri="{BB962C8B-B14F-4D97-AF65-F5344CB8AC3E}">
        <p14:creationId xmlns:p14="http://schemas.microsoft.com/office/powerpoint/2010/main" val="269148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214026" y="710429"/>
            <a:ext cx="11505612" cy="696973"/>
          </a:xfrm>
        </p:spPr>
        <p:txBody>
          <a:bodyPr/>
          <a:lstStyle/>
          <a:p>
            <a:pPr marL="0" indent="0">
              <a:buNone/>
            </a:pPr>
            <a:r>
              <a:rPr lang="en-GB" b="1" dirty="0">
                <a:latin typeface="Arial" charset="0"/>
                <a:ea typeface="Arial" charset="0"/>
                <a:cs typeface="Arial" charset="0"/>
              </a:rPr>
              <a:t>Discrete event simulation – LTHT clinical pathway</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pic>
        <p:nvPicPr>
          <p:cNvPr id="8" name="Picture 7" descr="Timeline&#10;&#10;Description automatically generated">
            <a:extLst>
              <a:ext uri="{FF2B5EF4-FFF2-40B4-BE49-F238E27FC236}">
                <a16:creationId xmlns:a16="http://schemas.microsoft.com/office/drawing/2014/main" id="{4017F357-51C5-4FCA-98B2-FEB9D4F38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3" y="1961147"/>
            <a:ext cx="12786373" cy="3501189"/>
          </a:xfrm>
          <a:prstGeom prst="rect">
            <a:avLst/>
          </a:prstGeom>
        </p:spPr>
      </p:pic>
    </p:spTree>
    <p:custDataLst>
      <p:tags r:id="rId1"/>
    </p:custDataLst>
    <p:extLst>
      <p:ext uri="{BB962C8B-B14F-4D97-AF65-F5344CB8AC3E}">
        <p14:creationId xmlns:p14="http://schemas.microsoft.com/office/powerpoint/2010/main" val="165299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214026" y="734491"/>
            <a:ext cx="11505612" cy="696973"/>
          </a:xfrm>
        </p:spPr>
        <p:txBody>
          <a:bodyPr/>
          <a:lstStyle/>
          <a:p>
            <a:pPr marL="0" indent="0">
              <a:buNone/>
            </a:pPr>
            <a:r>
              <a:rPr lang="en-GB" b="1" dirty="0">
                <a:latin typeface="Arial" charset="0"/>
                <a:ea typeface="Arial" charset="0"/>
                <a:cs typeface="Arial" charset="0"/>
              </a:rPr>
              <a:t>Discrete event simulation – impact of rapid test</a:t>
            </a:r>
          </a:p>
          <a:p>
            <a:pPr lvl="1"/>
            <a:endParaRPr lang="en-GB" sz="2800" dirty="0">
              <a:solidFill>
                <a:prstClr val="black"/>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B640B90D-044D-4513-B8B8-EC36D4036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94" y="1711235"/>
            <a:ext cx="13031425" cy="3801292"/>
          </a:xfrm>
          <a:prstGeom prst="rect">
            <a:avLst/>
          </a:prstGeom>
        </p:spPr>
      </p:pic>
      <p:sp>
        <p:nvSpPr>
          <p:cNvPr id="5" name="TextBox 4">
            <a:extLst>
              <a:ext uri="{FF2B5EF4-FFF2-40B4-BE49-F238E27FC236}">
                <a16:creationId xmlns:a16="http://schemas.microsoft.com/office/drawing/2014/main" id="{872D71A7-EDE9-4863-BBC5-357819A8186E}"/>
              </a:ext>
            </a:extLst>
          </p:cNvPr>
          <p:cNvSpPr txBox="1"/>
          <p:nvPr/>
        </p:nvSpPr>
        <p:spPr>
          <a:xfrm>
            <a:off x="609602" y="5967952"/>
            <a:ext cx="11582398" cy="707886"/>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Diagnostic sensitivity </a:t>
            </a:r>
            <a:r>
              <a:rPr lang="en-GB" sz="2000" dirty="0">
                <a:latin typeface="Arial" panose="020B0604020202020204" pitchFamily="34" charset="0"/>
                <a:cs typeface="Arial" panose="020B0604020202020204" pitchFamily="34" charset="0"/>
              </a:rPr>
              <a:t>– the ability of a test to correctly identify those </a:t>
            </a:r>
            <a:r>
              <a:rPr lang="en-GB" sz="2000" b="1" dirty="0">
                <a:latin typeface="Arial" panose="020B0604020202020204" pitchFamily="34" charset="0"/>
                <a:cs typeface="Arial" panose="020B0604020202020204" pitchFamily="34" charset="0"/>
              </a:rPr>
              <a:t>with</a:t>
            </a:r>
            <a:r>
              <a:rPr lang="en-GB" sz="2000" dirty="0">
                <a:latin typeface="Arial" panose="020B0604020202020204" pitchFamily="34" charset="0"/>
                <a:cs typeface="Arial" panose="020B0604020202020204" pitchFamily="34" charset="0"/>
              </a:rPr>
              <a:t> the disease</a:t>
            </a: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Diagnostic specificity </a:t>
            </a:r>
            <a:r>
              <a:rPr lang="en-GB" sz="2000" dirty="0">
                <a:latin typeface="Arial" panose="020B0604020202020204" pitchFamily="34" charset="0"/>
                <a:cs typeface="Arial" panose="020B0604020202020204" pitchFamily="34" charset="0"/>
              </a:rPr>
              <a:t>– the ability of a test to correctly rule out those </a:t>
            </a:r>
            <a:r>
              <a:rPr lang="en-GB" sz="2000" b="1" dirty="0">
                <a:latin typeface="Arial" panose="020B0604020202020204" pitchFamily="34" charset="0"/>
                <a:cs typeface="Arial" panose="020B0604020202020204" pitchFamily="34" charset="0"/>
              </a:rPr>
              <a:t>without</a:t>
            </a:r>
            <a:r>
              <a:rPr lang="en-GB" sz="2000" dirty="0">
                <a:latin typeface="Arial" panose="020B0604020202020204" pitchFamily="34" charset="0"/>
                <a:cs typeface="Arial" panose="020B0604020202020204" pitchFamily="34" charset="0"/>
              </a:rPr>
              <a:t> the disease</a:t>
            </a:r>
          </a:p>
        </p:txBody>
      </p:sp>
      <p:sp>
        <p:nvSpPr>
          <p:cNvPr id="6" name="TextBox 5">
            <a:extLst>
              <a:ext uri="{FF2B5EF4-FFF2-40B4-BE49-F238E27FC236}">
                <a16:creationId xmlns:a16="http://schemas.microsoft.com/office/drawing/2014/main" id="{CBDBA72B-0698-4B4D-9459-2B56262EE050}"/>
              </a:ext>
            </a:extLst>
          </p:cNvPr>
          <p:cNvSpPr txBox="1"/>
          <p:nvPr/>
        </p:nvSpPr>
        <p:spPr>
          <a:xfrm>
            <a:off x="609602" y="5602994"/>
            <a:ext cx="11582398" cy="400110"/>
          </a:xfrm>
          <a:prstGeom prst="rect">
            <a:avLst/>
          </a:prstGeom>
          <a:noFill/>
        </p:spPr>
        <p:txBody>
          <a:bodyPr wrap="square" rtlCol="0">
            <a:spAutoFit/>
          </a:bodyPr>
          <a:lstStyle/>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Standard care at LTHT </a:t>
            </a:r>
            <a:r>
              <a:rPr lang="en-GB" sz="2000" dirty="0">
                <a:latin typeface="Arial" panose="020B0604020202020204" pitchFamily="34" charset="0"/>
                <a:cs typeface="Arial" panose="020B0604020202020204" pitchFamily="34" charset="0"/>
              </a:rPr>
              <a:t>– two-stage testing algorithm – three tests run in a sequence</a:t>
            </a:r>
          </a:p>
        </p:txBody>
      </p:sp>
    </p:spTree>
    <p:custDataLst>
      <p:tags r:id="rId1"/>
    </p:custDataLst>
    <p:extLst>
      <p:ext uri="{BB962C8B-B14F-4D97-AF65-F5344CB8AC3E}">
        <p14:creationId xmlns:p14="http://schemas.microsoft.com/office/powerpoint/2010/main" val="89872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BDDA-C8EE-40AA-A99F-7BE68DB4A155}"/>
              </a:ext>
            </a:extLst>
          </p:cNvPr>
          <p:cNvSpPr>
            <a:spLocks noGrp="1"/>
          </p:cNvSpPr>
          <p:nvPr>
            <p:ph type="title"/>
          </p:nvPr>
        </p:nvSpPr>
        <p:spPr>
          <a:xfrm>
            <a:off x="373536" y="660107"/>
            <a:ext cx="11617653" cy="775331"/>
          </a:xfrm>
        </p:spPr>
        <p:txBody>
          <a:bodyPr>
            <a:normAutofit/>
          </a:bodyPr>
          <a:lstStyle/>
          <a:p>
            <a:r>
              <a:rPr lang="en-GB" sz="2800" b="1" dirty="0">
                <a:latin typeface="Arial" charset="0"/>
                <a:cs typeface="Arial" charset="0"/>
              </a:rPr>
              <a:t>Discrete event simulation – model structure</a:t>
            </a:r>
          </a:p>
        </p:txBody>
      </p:sp>
      <p:pic>
        <p:nvPicPr>
          <p:cNvPr id="6" name="Picture 5" descr="A picture containing logo&#10;&#10;Description automatically generated">
            <a:extLst>
              <a:ext uri="{FF2B5EF4-FFF2-40B4-BE49-F238E27FC236}">
                <a16:creationId xmlns:a16="http://schemas.microsoft.com/office/drawing/2014/main" id="{CAF09247-CBEF-4F3D-9461-643712D5EED3}"/>
              </a:ext>
            </a:extLst>
          </p:cNvPr>
          <p:cNvPicPr>
            <a:picLocks noChangeAspect="1"/>
          </p:cNvPicPr>
          <p:nvPr/>
        </p:nvPicPr>
        <p:blipFill>
          <a:blip r:embed="rId3"/>
          <a:stretch>
            <a:fillRect/>
          </a:stretch>
        </p:blipFill>
        <p:spPr>
          <a:xfrm>
            <a:off x="8873082" y="4097260"/>
            <a:ext cx="2758187" cy="2760740"/>
          </a:xfrm>
          <a:prstGeom prst="rect">
            <a:avLst/>
          </a:prstGeom>
        </p:spPr>
      </p:pic>
      <p:pic>
        <p:nvPicPr>
          <p:cNvPr id="8" name="Picture 7" descr="Icon&#10;&#10;Description automatically generated">
            <a:extLst>
              <a:ext uri="{FF2B5EF4-FFF2-40B4-BE49-F238E27FC236}">
                <a16:creationId xmlns:a16="http://schemas.microsoft.com/office/drawing/2014/main" id="{6F4D086E-A6C4-42DE-8151-F1B8C19BFABD}"/>
              </a:ext>
            </a:extLst>
          </p:cNvPr>
          <p:cNvPicPr>
            <a:picLocks noChangeAspect="1"/>
          </p:cNvPicPr>
          <p:nvPr/>
        </p:nvPicPr>
        <p:blipFill>
          <a:blip r:embed="rId4"/>
          <a:stretch>
            <a:fillRect/>
          </a:stretch>
        </p:blipFill>
        <p:spPr>
          <a:xfrm>
            <a:off x="8852054" y="1367832"/>
            <a:ext cx="2595722" cy="270429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A2921FE0-8A61-49FE-8D69-C194429013D0}"/>
              </a:ext>
            </a:extLst>
          </p:cNvPr>
          <p:cNvPicPr>
            <a:picLocks noChangeAspect="1"/>
          </p:cNvPicPr>
          <p:nvPr/>
        </p:nvPicPr>
        <p:blipFill>
          <a:blip r:embed="rId5"/>
          <a:stretch>
            <a:fillRect/>
          </a:stretch>
        </p:blipFill>
        <p:spPr>
          <a:xfrm>
            <a:off x="4845861" y="1323537"/>
            <a:ext cx="2730674" cy="2652084"/>
          </a:xfrm>
          <a:prstGeom prst="rect">
            <a:avLst/>
          </a:prstGeom>
        </p:spPr>
      </p:pic>
      <p:pic>
        <p:nvPicPr>
          <p:cNvPr id="4" name="Picture 3" descr="Icon&#10;&#10;Description automatically generated">
            <a:extLst>
              <a:ext uri="{FF2B5EF4-FFF2-40B4-BE49-F238E27FC236}">
                <a16:creationId xmlns:a16="http://schemas.microsoft.com/office/drawing/2014/main" id="{41B60F61-4ECF-4738-81BA-77C8F91AF869}"/>
              </a:ext>
            </a:extLst>
          </p:cNvPr>
          <p:cNvPicPr>
            <a:picLocks noChangeAspect="1"/>
          </p:cNvPicPr>
          <p:nvPr/>
        </p:nvPicPr>
        <p:blipFill>
          <a:blip r:embed="rId6"/>
          <a:stretch>
            <a:fillRect/>
          </a:stretch>
        </p:blipFill>
        <p:spPr>
          <a:xfrm>
            <a:off x="376465" y="4030761"/>
            <a:ext cx="2761455" cy="2730674"/>
          </a:xfrm>
          <a:prstGeom prst="rect">
            <a:avLst/>
          </a:prstGeom>
        </p:spPr>
      </p:pic>
      <p:pic>
        <p:nvPicPr>
          <p:cNvPr id="7" name="Picture 6" descr="Shape&#10;&#10;Description automatically generated">
            <a:extLst>
              <a:ext uri="{FF2B5EF4-FFF2-40B4-BE49-F238E27FC236}">
                <a16:creationId xmlns:a16="http://schemas.microsoft.com/office/drawing/2014/main" id="{78C8F3A0-1A40-4C72-9A31-2D847AA14595}"/>
              </a:ext>
            </a:extLst>
          </p:cNvPr>
          <p:cNvPicPr>
            <a:picLocks noChangeAspect="1"/>
          </p:cNvPicPr>
          <p:nvPr/>
        </p:nvPicPr>
        <p:blipFill>
          <a:blip r:embed="rId7"/>
          <a:stretch>
            <a:fillRect/>
          </a:stretch>
        </p:blipFill>
        <p:spPr>
          <a:xfrm>
            <a:off x="4606323" y="3986678"/>
            <a:ext cx="2915466" cy="2749402"/>
          </a:xfrm>
          <a:prstGeom prst="rect">
            <a:avLst/>
          </a:prstGeom>
        </p:spPr>
      </p:pic>
      <p:pic>
        <p:nvPicPr>
          <p:cNvPr id="9" name="Picture 8" descr="Icon&#10;&#10;Description automatically generated">
            <a:extLst>
              <a:ext uri="{FF2B5EF4-FFF2-40B4-BE49-F238E27FC236}">
                <a16:creationId xmlns:a16="http://schemas.microsoft.com/office/drawing/2014/main" id="{C25871F9-EDE6-493B-BDE5-11ED580AF172}"/>
              </a:ext>
            </a:extLst>
          </p:cNvPr>
          <p:cNvPicPr>
            <a:picLocks noChangeAspect="1"/>
          </p:cNvPicPr>
          <p:nvPr/>
        </p:nvPicPr>
        <p:blipFill>
          <a:blip r:embed="rId8"/>
          <a:stretch>
            <a:fillRect/>
          </a:stretch>
        </p:blipFill>
        <p:spPr>
          <a:xfrm>
            <a:off x="524721" y="1250942"/>
            <a:ext cx="2889039" cy="2772418"/>
          </a:xfrm>
          <a:prstGeom prst="rect">
            <a:avLst/>
          </a:prstGeom>
        </p:spPr>
      </p:pic>
    </p:spTree>
    <p:extLst>
      <p:ext uri="{BB962C8B-B14F-4D97-AF65-F5344CB8AC3E}">
        <p14:creationId xmlns:p14="http://schemas.microsoft.com/office/powerpoint/2010/main" val="295547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BDDA-C8EE-40AA-A99F-7BE68DB4A155}"/>
              </a:ext>
            </a:extLst>
          </p:cNvPr>
          <p:cNvSpPr>
            <a:spLocks noGrp="1"/>
          </p:cNvSpPr>
          <p:nvPr>
            <p:ph type="title"/>
          </p:nvPr>
        </p:nvSpPr>
        <p:spPr>
          <a:xfrm>
            <a:off x="414629" y="637142"/>
            <a:ext cx="11617653" cy="775331"/>
          </a:xfrm>
        </p:spPr>
        <p:txBody>
          <a:bodyPr>
            <a:normAutofit/>
          </a:bodyPr>
          <a:lstStyle/>
          <a:p>
            <a:r>
              <a:rPr lang="en-GB" sz="2800" b="1" dirty="0">
                <a:latin typeface="Arial" charset="0"/>
                <a:cs typeface="Arial" charset="0"/>
              </a:rPr>
              <a:t>Discrete event simulation – model analysis</a:t>
            </a:r>
          </a:p>
        </p:txBody>
      </p:sp>
      <p:sp>
        <p:nvSpPr>
          <p:cNvPr id="14" name="TextBox 13">
            <a:extLst>
              <a:ext uri="{FF2B5EF4-FFF2-40B4-BE49-F238E27FC236}">
                <a16:creationId xmlns:a16="http://schemas.microsoft.com/office/drawing/2014/main" id="{D2BCC890-5E18-47F3-857A-B080248E1DF4}"/>
              </a:ext>
            </a:extLst>
          </p:cNvPr>
          <p:cNvSpPr txBox="1"/>
          <p:nvPr/>
        </p:nvSpPr>
        <p:spPr>
          <a:xfrm>
            <a:off x="223520" y="1563407"/>
            <a:ext cx="12114784" cy="2062103"/>
          </a:xfrm>
          <a:prstGeom prst="rect">
            <a:avLst/>
          </a:prstGeom>
          <a:noFill/>
        </p:spPr>
        <p:txBody>
          <a:bodyPr wrap="square">
            <a:spAutoFit/>
          </a:bodyPr>
          <a:lstStyle/>
          <a:p>
            <a:pPr marL="342900" indent="-342900" defTabSz="685800">
              <a:lnSpc>
                <a:spcPct val="90000"/>
              </a:lnSpc>
              <a:spcBef>
                <a:spcPts val="750"/>
              </a:spcBef>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Analyses are based running 70 model replications (i.e. each replication using a different random number sequence)</a:t>
            </a:r>
          </a:p>
          <a:p>
            <a:pPr marL="342900" indent="-342900" defTabSz="685800">
              <a:lnSpc>
                <a:spcPct val="90000"/>
              </a:lnSpc>
              <a:spcBef>
                <a:spcPts val="750"/>
              </a:spcBef>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A warm-up period is applied to initially populate the model</a:t>
            </a:r>
          </a:p>
          <a:p>
            <a:pPr marL="342900" indent="-342900" defTabSz="685800">
              <a:lnSpc>
                <a:spcPct val="90000"/>
              </a:lnSpc>
              <a:spcBef>
                <a:spcPts val="750"/>
              </a:spcBef>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Model records results only for patients within the ‘model evaluation set’ (i.e. 60 days)</a:t>
            </a:r>
          </a:p>
          <a:p>
            <a:pPr marL="342900" indent="-342900" defTabSz="685800">
              <a:lnSpc>
                <a:spcPct val="90000"/>
              </a:lnSpc>
              <a:spcBef>
                <a:spcPts val="750"/>
              </a:spcBef>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Cost-effectiveness is measured using NICE WTP threshold per QALY gained</a:t>
            </a:r>
          </a:p>
        </p:txBody>
      </p:sp>
      <p:pic>
        <p:nvPicPr>
          <p:cNvPr id="4" name="Picture 3" descr="Text&#10;&#10;Description automatically generated">
            <a:extLst>
              <a:ext uri="{FF2B5EF4-FFF2-40B4-BE49-F238E27FC236}">
                <a16:creationId xmlns:a16="http://schemas.microsoft.com/office/drawing/2014/main" id="{922EE417-516F-42B2-90AF-36BD058CA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3337682"/>
            <a:ext cx="12653625" cy="3428877"/>
          </a:xfrm>
          <a:prstGeom prst="rect">
            <a:avLst/>
          </a:prstGeom>
        </p:spPr>
      </p:pic>
    </p:spTree>
    <p:extLst>
      <p:ext uri="{BB962C8B-B14F-4D97-AF65-F5344CB8AC3E}">
        <p14:creationId xmlns:p14="http://schemas.microsoft.com/office/powerpoint/2010/main" val="353731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line&#10;&#10;Description automatically generated">
            <a:extLst>
              <a:ext uri="{FF2B5EF4-FFF2-40B4-BE49-F238E27FC236}">
                <a16:creationId xmlns:a16="http://schemas.microsoft.com/office/drawing/2014/main" id="{374D5903-B737-4272-9F86-A94EA16D6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7410"/>
            <a:ext cx="12192000" cy="5063490"/>
          </a:xfrm>
          <a:prstGeom prst="rect">
            <a:avLst/>
          </a:prstGeom>
        </p:spPr>
      </p:pic>
      <p:sp>
        <p:nvSpPr>
          <p:cNvPr id="2" name="Title 1">
            <a:extLst>
              <a:ext uri="{FF2B5EF4-FFF2-40B4-BE49-F238E27FC236}">
                <a16:creationId xmlns:a16="http://schemas.microsoft.com/office/drawing/2014/main" id="{80F6BDDA-C8EE-40AA-A99F-7BE68DB4A155}"/>
              </a:ext>
            </a:extLst>
          </p:cNvPr>
          <p:cNvSpPr>
            <a:spLocks noGrp="1"/>
          </p:cNvSpPr>
          <p:nvPr>
            <p:ph type="title"/>
          </p:nvPr>
        </p:nvSpPr>
        <p:spPr>
          <a:xfrm>
            <a:off x="414629" y="637142"/>
            <a:ext cx="11617653" cy="775331"/>
          </a:xfrm>
        </p:spPr>
        <p:txBody>
          <a:bodyPr>
            <a:normAutofit/>
          </a:bodyPr>
          <a:lstStyle/>
          <a:p>
            <a:r>
              <a:rPr lang="en-GB" sz="2800" b="1" dirty="0">
                <a:latin typeface="Arial" charset="0"/>
                <a:cs typeface="Arial" charset="0"/>
              </a:rPr>
              <a:t>Discrete event simulation – model analysis</a:t>
            </a:r>
          </a:p>
        </p:txBody>
      </p:sp>
      <p:sp>
        <p:nvSpPr>
          <p:cNvPr id="10" name="TextBox 9">
            <a:extLst>
              <a:ext uri="{FF2B5EF4-FFF2-40B4-BE49-F238E27FC236}">
                <a16:creationId xmlns:a16="http://schemas.microsoft.com/office/drawing/2014/main" id="{A055ACA3-9A70-4951-8D46-D77FC5D14AF9}"/>
              </a:ext>
            </a:extLst>
          </p:cNvPr>
          <p:cNvSpPr txBox="1"/>
          <p:nvPr/>
        </p:nvSpPr>
        <p:spPr>
          <a:xfrm>
            <a:off x="344025" y="1865451"/>
            <a:ext cx="11714480" cy="1150571"/>
          </a:xfrm>
          <a:prstGeom prst="rect">
            <a:avLst/>
          </a:prstGeom>
          <a:noFill/>
        </p:spPr>
        <p:txBody>
          <a:bodyPr wrap="square" rtlCol="0">
            <a:spAutoFit/>
          </a:bodyPr>
          <a:lstStyle/>
          <a:p>
            <a:pPr marL="342900" indent="-342900" defTabSz="685800">
              <a:lnSpc>
                <a:spcPct val="90000"/>
              </a:lnSpc>
              <a:spcBef>
                <a:spcPts val="750"/>
              </a:spcBef>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Four-stage pragmatic approach to identify the expected minimum performance benchmarks</a:t>
            </a:r>
          </a:p>
          <a:p>
            <a:pPr marL="914400" lvl="1" indent="-457200" defTabSz="685800">
              <a:lnSpc>
                <a:spcPct val="90000"/>
              </a:lnSpc>
              <a:spcBef>
                <a:spcPts val="750"/>
              </a:spcBef>
              <a:buFont typeface="+mj-lt"/>
              <a:buAutoNum type="arabicPeriod"/>
              <a:defRPr/>
            </a:pPr>
            <a:endParaRPr lang="en-GB" sz="2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61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302377" y="672625"/>
            <a:ext cx="11768092" cy="939893"/>
          </a:xfrm>
        </p:spPr>
        <p:txBody>
          <a:bodyPr>
            <a:noAutofit/>
          </a:bodyPr>
          <a:lstStyle/>
          <a:p>
            <a:r>
              <a:rPr lang="en-GB" sz="2800" b="1" dirty="0">
                <a:latin typeface="Arial" panose="020B0604020202020204" pitchFamily="34" charset="0"/>
                <a:cs typeface="Arial" panose="020B0604020202020204" pitchFamily="34" charset="0"/>
              </a:rPr>
              <a:t>1 – Assessment of clinical effectiveness </a:t>
            </a:r>
          </a:p>
        </p:txBody>
      </p:sp>
      <p:sp>
        <p:nvSpPr>
          <p:cNvPr id="3" name="Content Placeholder 2">
            <a:extLst>
              <a:ext uri="{FF2B5EF4-FFF2-40B4-BE49-F238E27FC236}">
                <a16:creationId xmlns:a16="http://schemas.microsoft.com/office/drawing/2014/main" id="{C5A329A4-5361-44EC-9530-A2270EF2F2F4}"/>
              </a:ext>
            </a:extLst>
          </p:cNvPr>
          <p:cNvSpPr>
            <a:spLocks noGrp="1"/>
          </p:cNvSpPr>
          <p:nvPr>
            <p:ph idx="1"/>
          </p:nvPr>
        </p:nvSpPr>
        <p:spPr>
          <a:xfrm>
            <a:off x="251906" y="1130934"/>
            <a:ext cx="12092494" cy="1416324"/>
          </a:xfrm>
        </p:spPr>
        <p:txBody>
          <a:bodyPr/>
          <a:lstStyle/>
          <a:p>
            <a:pPr>
              <a:lnSpc>
                <a:spcPct val="150000"/>
              </a:lnSpc>
            </a:pPr>
            <a:r>
              <a:rPr lang="en-GB" sz="2000" dirty="0">
                <a:latin typeface="Arial" panose="020B0604020202020204" pitchFamily="34" charset="0"/>
                <a:cs typeface="Arial" panose="020B0604020202020204" pitchFamily="34" charset="0"/>
              </a:rPr>
              <a:t>Assumption– HT is less clinically effective than standard care when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it yields negative incremental QALY gains AND (ii) it leads to more secondary cases</a:t>
            </a:r>
          </a:p>
        </p:txBody>
      </p:sp>
      <p:graphicFrame>
        <p:nvGraphicFramePr>
          <p:cNvPr id="5" name="Table 4">
            <a:extLst>
              <a:ext uri="{FF2B5EF4-FFF2-40B4-BE49-F238E27FC236}">
                <a16:creationId xmlns:a16="http://schemas.microsoft.com/office/drawing/2014/main" id="{DAE1E1B2-44FE-4115-8551-7D9EE7B0C83A}"/>
              </a:ext>
            </a:extLst>
          </p:cNvPr>
          <p:cNvGraphicFramePr>
            <a:graphicFrameLocks noGrp="1"/>
          </p:cNvGraphicFramePr>
          <p:nvPr>
            <p:extLst>
              <p:ext uri="{D42A27DB-BD31-4B8C-83A1-F6EECF244321}">
                <p14:modId xmlns:p14="http://schemas.microsoft.com/office/powerpoint/2010/main" val="2028716014"/>
              </p:ext>
            </p:extLst>
          </p:nvPr>
        </p:nvGraphicFramePr>
        <p:xfrm>
          <a:off x="859973" y="2198914"/>
          <a:ext cx="10036627" cy="4582882"/>
        </p:xfrm>
        <a:graphic>
          <a:graphicData uri="http://schemas.openxmlformats.org/drawingml/2006/table">
            <a:tbl>
              <a:tblPr/>
              <a:tblGrid>
                <a:gridCol w="1022250">
                  <a:extLst>
                    <a:ext uri="{9D8B030D-6E8A-4147-A177-3AD203B41FA5}">
                      <a16:colId xmlns:a16="http://schemas.microsoft.com/office/drawing/2014/main" val="923975485"/>
                    </a:ext>
                  </a:extLst>
                </a:gridCol>
                <a:gridCol w="889489">
                  <a:extLst>
                    <a:ext uri="{9D8B030D-6E8A-4147-A177-3AD203B41FA5}">
                      <a16:colId xmlns:a16="http://schemas.microsoft.com/office/drawing/2014/main" val="785559838"/>
                    </a:ext>
                  </a:extLst>
                </a:gridCol>
                <a:gridCol w="1101904">
                  <a:extLst>
                    <a:ext uri="{9D8B030D-6E8A-4147-A177-3AD203B41FA5}">
                      <a16:colId xmlns:a16="http://schemas.microsoft.com/office/drawing/2014/main" val="3377344138"/>
                    </a:ext>
                  </a:extLst>
                </a:gridCol>
                <a:gridCol w="1101904">
                  <a:extLst>
                    <a:ext uri="{9D8B030D-6E8A-4147-A177-3AD203B41FA5}">
                      <a16:colId xmlns:a16="http://schemas.microsoft.com/office/drawing/2014/main" val="150518689"/>
                    </a:ext>
                  </a:extLst>
                </a:gridCol>
                <a:gridCol w="982421">
                  <a:extLst>
                    <a:ext uri="{9D8B030D-6E8A-4147-A177-3AD203B41FA5}">
                      <a16:colId xmlns:a16="http://schemas.microsoft.com/office/drawing/2014/main" val="78878855"/>
                    </a:ext>
                  </a:extLst>
                </a:gridCol>
                <a:gridCol w="929317">
                  <a:extLst>
                    <a:ext uri="{9D8B030D-6E8A-4147-A177-3AD203B41FA5}">
                      <a16:colId xmlns:a16="http://schemas.microsoft.com/office/drawing/2014/main" val="859780924"/>
                    </a:ext>
                  </a:extLst>
                </a:gridCol>
                <a:gridCol w="942594">
                  <a:extLst>
                    <a:ext uri="{9D8B030D-6E8A-4147-A177-3AD203B41FA5}">
                      <a16:colId xmlns:a16="http://schemas.microsoft.com/office/drawing/2014/main" val="1091570887"/>
                    </a:ext>
                  </a:extLst>
                </a:gridCol>
                <a:gridCol w="942594">
                  <a:extLst>
                    <a:ext uri="{9D8B030D-6E8A-4147-A177-3AD203B41FA5}">
                      <a16:colId xmlns:a16="http://schemas.microsoft.com/office/drawing/2014/main" val="1521939380"/>
                    </a:ext>
                  </a:extLst>
                </a:gridCol>
                <a:gridCol w="1101904">
                  <a:extLst>
                    <a:ext uri="{9D8B030D-6E8A-4147-A177-3AD203B41FA5}">
                      <a16:colId xmlns:a16="http://schemas.microsoft.com/office/drawing/2014/main" val="657770728"/>
                    </a:ext>
                  </a:extLst>
                </a:gridCol>
                <a:gridCol w="1022250">
                  <a:extLst>
                    <a:ext uri="{9D8B030D-6E8A-4147-A177-3AD203B41FA5}">
                      <a16:colId xmlns:a16="http://schemas.microsoft.com/office/drawing/2014/main" val="4038552654"/>
                    </a:ext>
                  </a:extLst>
                </a:gridCol>
              </a:tblGrid>
              <a:tr h="178844">
                <a:tc gridSpan="10">
                  <a:txBody>
                    <a:bodyPr/>
                    <a:lstStyle/>
                    <a:p>
                      <a:pPr algn="ctr" fontAlgn="b"/>
                      <a:r>
                        <a:rPr lang="en-GB" sz="1000" b="1" i="0" u="none" strike="noStrike">
                          <a:solidFill>
                            <a:srgbClr val="000000"/>
                          </a:solidFill>
                          <a:effectLst/>
                          <a:latin typeface="Arial" panose="020B0604020202020204" pitchFamily="34" charset="0"/>
                        </a:rPr>
                        <a:t>HT POCT strategy</a:t>
                      </a:r>
                    </a:p>
                  </a:txBody>
                  <a:tcPr marL="7075" marR="7075" marT="7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94235043"/>
                  </a:ext>
                </a:extLst>
              </a:tr>
              <a:tr h="178844">
                <a:tc rowSpan="3" gridSpan="2">
                  <a:txBody>
                    <a:bodyPr/>
                    <a:lstStyle/>
                    <a:p>
                      <a:pPr algn="ctr" fontAlgn="ctr"/>
                      <a:r>
                        <a:rPr lang="en-GB" sz="1000" b="0" i="0" u="none" strike="noStrike" dirty="0">
                          <a:solidFill>
                            <a:srgbClr val="000000"/>
                          </a:solidFill>
                          <a:effectLst/>
                          <a:latin typeface="Calibri" panose="020F0502020204030204" pitchFamily="34" charset="0"/>
                        </a:rPr>
                        <a:t> </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GB"/>
                    </a:p>
                  </a:txBody>
                  <a:tcPr/>
                </a:tc>
                <a:tc gridSpan="8">
                  <a:txBody>
                    <a:bodyPr/>
                    <a:lstStyle/>
                    <a:p>
                      <a:pPr algn="ctr" fontAlgn="ctr"/>
                      <a:r>
                        <a:rPr lang="en-GB" sz="1000" b="1" i="0" u="none" strike="noStrike" dirty="0">
                          <a:solidFill>
                            <a:srgbClr val="000000"/>
                          </a:solidFill>
                          <a:effectLst/>
                          <a:latin typeface="Arial" panose="020B0604020202020204" pitchFamily="34" charset="0"/>
                        </a:rPr>
                        <a:t>Diagnostic specificity</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49319436"/>
                  </a:ext>
                </a:extLst>
              </a:tr>
              <a:tr h="178844">
                <a:tc gridSpan="2" vMerge="1">
                  <a:txBody>
                    <a:bodyPr/>
                    <a:lstStyle/>
                    <a:p>
                      <a:endParaRPr lang="en-GB"/>
                    </a:p>
                  </a:txBody>
                  <a:tcPr/>
                </a:tc>
                <a:tc hMerge="1" vMerge="1">
                  <a:txBody>
                    <a:bodyPr/>
                    <a:lstStyle/>
                    <a:p>
                      <a:endParaRPr lang="en-GB"/>
                    </a:p>
                  </a:txBody>
                  <a:tcPr/>
                </a:tc>
                <a:tc gridSpan="2">
                  <a:txBody>
                    <a:bodyPr/>
                    <a:lstStyle/>
                    <a:p>
                      <a:pPr algn="ctr" fontAlgn="ctr"/>
                      <a:r>
                        <a:rPr lang="en-GB" sz="1000" b="0" i="1" u="none" strike="noStrike" dirty="0">
                          <a:solidFill>
                            <a:srgbClr val="000000"/>
                          </a:solidFill>
                          <a:effectLst/>
                          <a:latin typeface="Arial" panose="020B0604020202020204" pitchFamily="34" charset="0"/>
                        </a:rPr>
                        <a:t>100%</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gridSpan="2">
                  <a:txBody>
                    <a:bodyPr/>
                    <a:lstStyle/>
                    <a:p>
                      <a:pPr algn="ctr" fontAlgn="ctr"/>
                      <a:r>
                        <a:rPr lang="en-GB" sz="1000" b="0" i="1" u="none" strike="noStrike" dirty="0">
                          <a:solidFill>
                            <a:srgbClr val="000000"/>
                          </a:solidFill>
                          <a:effectLst/>
                          <a:latin typeface="Arial" panose="020B0604020202020204" pitchFamily="34" charset="0"/>
                        </a:rPr>
                        <a:t>98%</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gridSpan="2">
                  <a:txBody>
                    <a:bodyPr/>
                    <a:lstStyle/>
                    <a:p>
                      <a:pPr algn="ctr" fontAlgn="ctr"/>
                      <a:r>
                        <a:rPr lang="en-GB" sz="1000" b="0" i="1" u="none" strike="noStrike" dirty="0">
                          <a:solidFill>
                            <a:srgbClr val="000000"/>
                          </a:solidFill>
                          <a:effectLst/>
                          <a:latin typeface="Arial" panose="020B0604020202020204" pitchFamily="34" charset="0"/>
                        </a:rPr>
                        <a:t>96%</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gridSpan="2">
                  <a:txBody>
                    <a:bodyPr/>
                    <a:lstStyle/>
                    <a:p>
                      <a:pPr algn="ctr" fontAlgn="ctr"/>
                      <a:r>
                        <a:rPr lang="en-GB" sz="1000" b="0" i="1" u="none" strike="noStrike" dirty="0">
                          <a:solidFill>
                            <a:srgbClr val="000000"/>
                          </a:solidFill>
                          <a:effectLst/>
                          <a:latin typeface="Arial" panose="020B0604020202020204" pitchFamily="34" charset="0"/>
                        </a:rPr>
                        <a:t>94%</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2888572175"/>
                  </a:ext>
                </a:extLst>
              </a:tr>
              <a:tr h="536533">
                <a:tc gridSpan="2" vMerge="1">
                  <a:txBody>
                    <a:bodyPr/>
                    <a:lstStyle/>
                    <a:p>
                      <a:endParaRPr lang="en-GB"/>
                    </a:p>
                  </a:txBody>
                  <a:tcPr/>
                </a:tc>
                <a:tc hMerge="1" vMerge="1">
                  <a:txBody>
                    <a:bodyPr/>
                    <a:lstStyle/>
                    <a:p>
                      <a:endParaRPr lang="en-GB"/>
                    </a:p>
                  </a:txBody>
                  <a:tcPr/>
                </a:tc>
                <a:tc>
                  <a:txBody>
                    <a:bodyPr/>
                    <a:lstStyle/>
                    <a:p>
                      <a:pPr algn="ctr" fontAlgn="ctr"/>
                      <a:r>
                        <a:rPr lang="en-GB" sz="1000" b="0" i="0" u="none" strike="noStrike">
                          <a:solidFill>
                            <a:srgbClr val="000000"/>
                          </a:solidFill>
                          <a:effectLst/>
                          <a:latin typeface="Symbol" panose="05050102010706020507" pitchFamily="18" charset="2"/>
                        </a:rPr>
                        <a:t>D</a:t>
                      </a:r>
                      <a:r>
                        <a:rPr lang="en-GB" sz="1000" b="0" i="1" u="none" strike="noStrike">
                          <a:solidFill>
                            <a:srgbClr val="000000"/>
                          </a:solidFill>
                          <a:effectLst/>
                          <a:latin typeface="Arial" panose="020B0604020202020204" pitchFamily="34" charset="0"/>
                        </a:rPr>
                        <a:t>QALY</a:t>
                      </a:r>
                      <a:endParaRPr lang="en-GB" sz="1000" b="0" i="1" u="none" strike="noStrike">
                        <a:solidFill>
                          <a:srgbClr val="000000"/>
                        </a:solidFill>
                        <a:effectLst/>
                        <a:latin typeface="Calibri" panose="020F0502020204030204" pitchFamily="34" charset="0"/>
                      </a:endParaRPr>
                    </a:p>
                  </a:txBody>
                  <a:tcPr marL="7075" marR="7075" marT="70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1" u="none" strike="noStrike">
                          <a:solidFill>
                            <a:srgbClr val="000000"/>
                          </a:solidFill>
                          <a:effectLst/>
                          <a:latin typeface="Arial" panose="020B0604020202020204" pitchFamily="34" charset="0"/>
                        </a:rPr>
                        <a:t>Secondary cases prevented</a:t>
                      </a:r>
                    </a:p>
                  </a:txBody>
                  <a:tcPr marL="7075" marR="7075" marT="70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Symbol" panose="05050102010706020507" pitchFamily="18" charset="2"/>
                        </a:rPr>
                        <a:t>D</a:t>
                      </a:r>
                      <a:r>
                        <a:rPr lang="en-GB" sz="1000" b="0" i="1" u="none" strike="noStrike">
                          <a:solidFill>
                            <a:srgbClr val="000000"/>
                          </a:solidFill>
                          <a:effectLst/>
                          <a:latin typeface="Arial" panose="020B0604020202020204" pitchFamily="34" charset="0"/>
                        </a:rPr>
                        <a:t>QALY</a:t>
                      </a:r>
                      <a:endParaRPr lang="en-GB" sz="1000" b="0" i="1" u="none" strike="noStrike">
                        <a:solidFill>
                          <a:srgbClr val="000000"/>
                        </a:solidFill>
                        <a:effectLst/>
                        <a:latin typeface="Calibri" panose="020F0502020204030204" pitchFamily="34" charset="0"/>
                      </a:endParaRPr>
                    </a:p>
                  </a:txBody>
                  <a:tcPr marL="7075" marR="7075" marT="70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1" u="none" strike="noStrike">
                          <a:solidFill>
                            <a:srgbClr val="000000"/>
                          </a:solidFill>
                          <a:effectLst/>
                          <a:latin typeface="Arial" panose="020B0604020202020204" pitchFamily="34" charset="0"/>
                        </a:rPr>
                        <a:t>Secondary cases prevented</a:t>
                      </a:r>
                    </a:p>
                  </a:txBody>
                  <a:tcPr marL="7075" marR="7075" marT="70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Symbol" panose="05050102010706020507" pitchFamily="18" charset="2"/>
                        </a:rPr>
                        <a:t>D</a:t>
                      </a:r>
                      <a:r>
                        <a:rPr lang="en-GB" sz="1000" b="0" i="1" u="none" strike="noStrike" dirty="0">
                          <a:solidFill>
                            <a:srgbClr val="000000"/>
                          </a:solidFill>
                          <a:effectLst/>
                          <a:latin typeface="Arial" panose="020B0604020202020204" pitchFamily="34" charset="0"/>
                        </a:rPr>
                        <a:t>QALY</a:t>
                      </a:r>
                      <a:endParaRPr lang="en-GB" sz="1000" b="0" i="1" u="none" strike="noStrike" dirty="0">
                        <a:solidFill>
                          <a:srgbClr val="000000"/>
                        </a:solidFill>
                        <a:effectLst/>
                        <a:latin typeface="Calibri" panose="020F0502020204030204" pitchFamily="34" charset="0"/>
                      </a:endParaRPr>
                    </a:p>
                  </a:txBody>
                  <a:tcPr marL="7075" marR="7075" marT="70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1" u="none" strike="noStrike" dirty="0">
                          <a:solidFill>
                            <a:srgbClr val="000000"/>
                          </a:solidFill>
                          <a:effectLst/>
                          <a:latin typeface="Arial" panose="020B0604020202020204" pitchFamily="34" charset="0"/>
                        </a:rPr>
                        <a:t>Secondary cases prevented</a:t>
                      </a:r>
                    </a:p>
                  </a:txBody>
                  <a:tcPr marL="7075" marR="7075" marT="70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Symbol" panose="05050102010706020507" pitchFamily="18" charset="2"/>
                        </a:rPr>
                        <a:t>D</a:t>
                      </a:r>
                      <a:r>
                        <a:rPr lang="en-GB" sz="1100" b="0" i="1" u="none" strike="noStrike">
                          <a:solidFill>
                            <a:srgbClr val="000000"/>
                          </a:solidFill>
                          <a:effectLst/>
                          <a:latin typeface="Arial" panose="020B0604020202020204" pitchFamily="34" charset="0"/>
                        </a:rPr>
                        <a:t>QALY</a:t>
                      </a:r>
                      <a:endParaRPr lang="en-GB" sz="1100" b="0" i="1" u="none" strike="noStrike">
                        <a:solidFill>
                          <a:srgbClr val="000000"/>
                        </a:solidFill>
                        <a:effectLst/>
                        <a:latin typeface="Calibri" panose="020F0502020204030204" pitchFamily="34" charset="0"/>
                      </a:endParaRPr>
                    </a:p>
                  </a:txBody>
                  <a:tcPr marL="7075" marR="7075" marT="70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0" b="0" i="1" u="none" strike="noStrike">
                          <a:solidFill>
                            <a:srgbClr val="000000"/>
                          </a:solidFill>
                          <a:effectLst/>
                          <a:latin typeface="Arial" panose="020B0604020202020204" pitchFamily="34" charset="0"/>
                        </a:rPr>
                        <a:t>Secondary cases prevented</a:t>
                      </a:r>
                    </a:p>
                  </a:txBody>
                  <a:tcPr marL="7075" marR="7075" marT="707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404243"/>
                  </a:ext>
                </a:extLst>
              </a:tr>
              <a:tr h="178844">
                <a:tc rowSpan="13">
                  <a:txBody>
                    <a:bodyPr/>
                    <a:lstStyle/>
                    <a:p>
                      <a:pPr algn="ctr" fontAlgn="ctr"/>
                      <a:r>
                        <a:rPr lang="en-GB" sz="1000" b="1" i="0" u="none" strike="noStrike" dirty="0">
                          <a:solidFill>
                            <a:srgbClr val="000000"/>
                          </a:solidFill>
                          <a:effectLst/>
                          <a:latin typeface="Arial" panose="020B0604020202020204" pitchFamily="34" charset="0"/>
                        </a:rPr>
                        <a:t>Diagnostic sensitivity</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1" u="none" strike="noStrike">
                          <a:solidFill>
                            <a:srgbClr val="000000"/>
                          </a:solidFill>
                          <a:effectLst/>
                          <a:latin typeface="Arial" panose="020B0604020202020204" pitchFamily="34" charset="0"/>
                        </a:rPr>
                        <a:t>100%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0.469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1" i="0" u="none" strike="noStrike">
                          <a:solidFill>
                            <a:srgbClr val="000000"/>
                          </a:solidFill>
                          <a:effectLst/>
                          <a:latin typeface="Arial" panose="020B0604020202020204" pitchFamily="34" charset="0"/>
                        </a:rPr>
                        <a:t>12</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1" i="0" u="none" strike="noStrike">
                          <a:solidFill>
                            <a:srgbClr val="000000"/>
                          </a:solidFill>
                          <a:effectLst/>
                          <a:latin typeface="Arial" panose="020B0604020202020204" pitchFamily="34" charset="0"/>
                        </a:rPr>
                        <a:t>0.314</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A7E"/>
                    </a:solidFill>
                  </a:tcPr>
                </a:tc>
                <a:tc>
                  <a:txBody>
                    <a:bodyPr/>
                    <a:lstStyle/>
                    <a:p>
                      <a:pPr algn="ctr" fontAlgn="ctr"/>
                      <a:r>
                        <a:rPr lang="en-GB" sz="1000" b="1" i="0" u="none" strike="noStrike">
                          <a:solidFill>
                            <a:srgbClr val="000000"/>
                          </a:solidFill>
                          <a:effectLst/>
                          <a:latin typeface="Arial" panose="020B0604020202020204" pitchFamily="34" charset="0"/>
                        </a:rPr>
                        <a:t>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ctr"/>
                      <a:r>
                        <a:rPr lang="en-GB" sz="1000" b="0" i="1" u="none" strike="noStrike">
                          <a:solidFill>
                            <a:srgbClr val="000000"/>
                          </a:solidFill>
                          <a:effectLst/>
                          <a:latin typeface="Arial" panose="020B0604020202020204" pitchFamily="34" charset="0"/>
                        </a:rPr>
                        <a:t>0.136</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ctr" fontAlgn="ctr"/>
                      <a:r>
                        <a:rPr lang="en-GB" sz="1000" b="0" i="1" u="none" strike="noStrike">
                          <a:solidFill>
                            <a:srgbClr val="000000"/>
                          </a:solidFill>
                          <a:effectLst/>
                          <a:latin typeface="Arial" panose="020B0604020202020204" pitchFamily="34" charset="0"/>
                        </a:rPr>
                        <a:t>-1</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ctr" fontAlgn="ctr"/>
                      <a:r>
                        <a:rPr lang="en-GB" sz="1000" b="0" i="0" u="none" strike="noStrike">
                          <a:solidFill>
                            <a:srgbClr val="000000"/>
                          </a:solidFill>
                          <a:effectLst/>
                          <a:latin typeface="Arial" panose="020B0604020202020204" pitchFamily="34" charset="0"/>
                        </a:rPr>
                        <a:t>-0.007</a:t>
                      </a:r>
                    </a:p>
                  </a:txBody>
                  <a:tcPr marL="7075" marR="7075" marT="707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ctr" fontAlgn="ctr"/>
                      <a:r>
                        <a:rPr lang="en-GB" sz="1000" b="0" i="0" u="none" strike="noStrike">
                          <a:solidFill>
                            <a:srgbClr val="000000"/>
                          </a:solidFill>
                          <a:effectLst/>
                          <a:latin typeface="Arial" panose="020B0604020202020204" pitchFamily="34" charset="0"/>
                        </a:rPr>
                        <a:t>-7</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extLst>
                  <a:ext uri="{0D108BD9-81ED-4DB2-BD59-A6C34878D82A}">
                    <a16:rowId xmlns:a16="http://schemas.microsoft.com/office/drawing/2014/main" val="3561796295"/>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98%</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0.399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47D"/>
                    </a:solidFill>
                  </a:tcPr>
                </a:tc>
                <a:tc>
                  <a:txBody>
                    <a:bodyPr/>
                    <a:lstStyle/>
                    <a:p>
                      <a:pPr algn="ctr" fontAlgn="ctr"/>
                      <a:r>
                        <a:rPr lang="en-GB" sz="1000" b="1" i="0" u="none" strike="noStrike">
                          <a:solidFill>
                            <a:srgbClr val="000000"/>
                          </a:solidFill>
                          <a:effectLst/>
                          <a:latin typeface="Arial" panose="020B0604020202020204" pitchFamily="34" charset="0"/>
                        </a:rPr>
                        <a:t>11</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C"/>
                    </a:solidFill>
                  </a:tcPr>
                </a:tc>
                <a:tc>
                  <a:txBody>
                    <a:bodyPr/>
                    <a:lstStyle/>
                    <a:p>
                      <a:pPr algn="ctr" fontAlgn="ctr"/>
                      <a:r>
                        <a:rPr lang="en-GB" sz="1000" b="1" i="0" u="none" strike="noStrike">
                          <a:solidFill>
                            <a:srgbClr val="000000"/>
                          </a:solidFill>
                          <a:effectLst/>
                          <a:latin typeface="Arial" panose="020B0604020202020204" pitchFamily="34" charset="0"/>
                        </a:rPr>
                        <a:t>0.247</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ctr"/>
                      <a:r>
                        <a:rPr lang="en-GB" sz="1000" b="1" i="0" u="none" strike="noStrike">
                          <a:solidFill>
                            <a:srgbClr val="000000"/>
                          </a:solidFill>
                          <a:effectLst/>
                          <a:latin typeface="Arial" panose="020B0604020202020204" pitchFamily="34" charset="0"/>
                        </a:rPr>
                        <a:t>5</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ctr" fontAlgn="ctr"/>
                      <a:r>
                        <a:rPr lang="en-GB" sz="1000" b="0" i="1" u="none" strike="noStrike">
                          <a:solidFill>
                            <a:srgbClr val="000000"/>
                          </a:solidFill>
                          <a:effectLst/>
                          <a:latin typeface="Arial" panose="020B0604020202020204" pitchFamily="34" charset="0"/>
                        </a:rPr>
                        <a:t>0.076</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ctr"/>
                      <a:r>
                        <a:rPr lang="en-GB" sz="1000" b="0" i="1" u="none" strike="noStrike">
                          <a:solidFill>
                            <a:srgbClr val="000000"/>
                          </a:solidFill>
                          <a:effectLst/>
                          <a:latin typeface="Arial" panose="020B0604020202020204" pitchFamily="34" charset="0"/>
                        </a:rPr>
                        <a:t>-2</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ctr"/>
                      <a:r>
                        <a:rPr lang="en-GB" sz="1000" b="0" i="0" u="none" strike="noStrike">
                          <a:solidFill>
                            <a:srgbClr val="000000"/>
                          </a:solidFill>
                          <a:effectLst/>
                          <a:latin typeface="Arial" panose="020B0604020202020204" pitchFamily="34" charset="0"/>
                        </a:rPr>
                        <a:t>-0.065</a:t>
                      </a:r>
                    </a:p>
                  </a:txBody>
                  <a:tcPr marL="7075" marR="7075" marT="707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extLst>
                  <a:ext uri="{0D108BD9-81ED-4DB2-BD59-A6C34878D82A}">
                    <a16:rowId xmlns:a16="http://schemas.microsoft.com/office/drawing/2014/main" val="1833083937"/>
                  </a:ext>
                </a:extLst>
              </a:tr>
              <a:tr h="186296">
                <a:tc vMerge="1">
                  <a:txBody>
                    <a:bodyPr/>
                    <a:lstStyle/>
                    <a:p>
                      <a:endParaRPr lang="en-GB"/>
                    </a:p>
                  </a:txBody>
                  <a:tcPr/>
                </a:tc>
                <a:tc>
                  <a:txBody>
                    <a:bodyPr/>
                    <a:lstStyle/>
                    <a:p>
                      <a:pPr algn="ctr" fontAlgn="ctr"/>
                      <a:r>
                        <a:rPr lang="en-GB" sz="1000" b="0" i="1" u="none" strike="noStrike" dirty="0">
                          <a:solidFill>
                            <a:srgbClr val="000000"/>
                          </a:solidFill>
                          <a:effectLst/>
                          <a:latin typeface="Arial" panose="020B0604020202020204" pitchFamily="34" charset="0"/>
                        </a:rPr>
                        <a:t>96%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0.337</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5C87D"/>
                    </a:solidFill>
                  </a:tcPr>
                </a:tc>
                <a:tc>
                  <a:txBody>
                    <a:bodyPr/>
                    <a:lstStyle/>
                    <a:p>
                      <a:pPr algn="ctr" fontAlgn="ctr"/>
                      <a:r>
                        <a:rPr lang="en-GB" sz="1000" b="1" i="0" u="none" strike="noStrike">
                          <a:solidFill>
                            <a:srgbClr val="000000"/>
                          </a:solidFill>
                          <a:effectLst/>
                          <a:latin typeface="Arial" panose="020B0604020202020204" pitchFamily="34" charset="0"/>
                        </a:rPr>
                        <a:t>10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1" i="0" u="none" strike="noStrike">
                          <a:solidFill>
                            <a:srgbClr val="000000"/>
                          </a:solidFill>
                          <a:effectLst/>
                          <a:latin typeface="Arial" panose="020B0604020202020204" pitchFamily="34" charset="0"/>
                        </a:rPr>
                        <a:t>0.183</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1" i="0" u="none" strike="noStrike">
                          <a:solidFill>
                            <a:srgbClr val="000000"/>
                          </a:solidFill>
                          <a:effectLst/>
                          <a:latin typeface="Arial" panose="020B0604020202020204" pitchFamily="34" charset="0"/>
                        </a:rPr>
                        <a:t>4</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580"/>
                    </a:solidFill>
                  </a:tcPr>
                </a:tc>
                <a:tc>
                  <a:txBody>
                    <a:bodyPr/>
                    <a:lstStyle/>
                    <a:p>
                      <a:pPr algn="ctr" fontAlgn="ctr"/>
                      <a:r>
                        <a:rPr lang="en-GB" sz="1000" b="0" i="1" u="none" strike="noStrike">
                          <a:solidFill>
                            <a:srgbClr val="000000"/>
                          </a:solidFill>
                          <a:effectLst/>
                          <a:latin typeface="Arial" panose="020B0604020202020204" pitchFamily="34" charset="0"/>
                        </a:rPr>
                        <a:t>0.021</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4DF82"/>
                    </a:solidFill>
                  </a:tcPr>
                </a:tc>
                <a:tc>
                  <a:txBody>
                    <a:bodyPr/>
                    <a:lstStyle/>
                    <a:p>
                      <a:pPr algn="ctr" fontAlgn="ctr"/>
                      <a:r>
                        <a:rPr lang="en-GB" sz="1000" b="0" i="1" u="none" strike="noStrike">
                          <a:solidFill>
                            <a:srgbClr val="000000"/>
                          </a:solidFill>
                          <a:effectLst/>
                          <a:latin typeface="Arial" panose="020B0604020202020204" pitchFamily="34" charset="0"/>
                        </a:rPr>
                        <a:t>-3</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8E583"/>
                    </a:solidFill>
                  </a:tcPr>
                </a:tc>
                <a:tc>
                  <a:txBody>
                    <a:bodyPr/>
                    <a:lstStyle/>
                    <a:p>
                      <a:pPr algn="ctr" fontAlgn="ctr"/>
                      <a:r>
                        <a:rPr lang="en-GB" sz="1000" b="0" i="0" u="none" strike="noStrike">
                          <a:solidFill>
                            <a:srgbClr val="000000"/>
                          </a:solidFill>
                          <a:effectLst/>
                          <a:latin typeface="Arial" panose="020B0604020202020204" pitchFamily="34" charset="0"/>
                        </a:rPr>
                        <a:t>-0.125</a:t>
                      </a:r>
                    </a:p>
                  </a:txBody>
                  <a:tcPr marL="7075" marR="7075" marT="707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a:solidFill>
                            <a:srgbClr val="000000"/>
                          </a:solidFill>
                          <a:effectLst/>
                          <a:latin typeface="Arial" panose="020B0604020202020204" pitchFamily="34" charset="0"/>
                        </a:rPr>
                        <a:t>-9</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extLst>
                  <a:ext uri="{0D108BD9-81ED-4DB2-BD59-A6C34878D82A}">
                    <a16:rowId xmlns:a16="http://schemas.microsoft.com/office/drawing/2014/main" val="2372535896"/>
                  </a:ext>
                </a:extLst>
              </a:tr>
              <a:tr h="186296">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94%</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0.269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ctr" fontAlgn="ctr"/>
                      <a:r>
                        <a:rPr lang="en-GB" sz="1000" b="1" i="0" u="none" strike="noStrike">
                          <a:solidFill>
                            <a:srgbClr val="000000"/>
                          </a:solidFill>
                          <a:effectLst/>
                          <a:latin typeface="Arial" panose="020B0604020202020204" pitchFamily="34" charset="0"/>
                        </a:rPr>
                        <a:t>9</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ctr"/>
                      <a:r>
                        <a:rPr lang="en-GB" sz="1000" b="1" i="0" u="none" strike="noStrike">
                          <a:solidFill>
                            <a:srgbClr val="000000"/>
                          </a:solidFill>
                          <a:effectLst/>
                          <a:latin typeface="Arial" panose="020B0604020202020204" pitchFamily="34" charset="0"/>
                        </a:rPr>
                        <a:t>0.117</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ctr" fontAlgn="ctr"/>
                      <a:r>
                        <a:rPr lang="en-GB" sz="1000" b="1" i="0" u="none" strike="noStrike">
                          <a:solidFill>
                            <a:srgbClr val="000000"/>
                          </a:solidFill>
                          <a:effectLst/>
                          <a:latin typeface="Arial" panose="020B0604020202020204" pitchFamily="34" charset="0"/>
                        </a:rPr>
                        <a:t>3</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ctr" fontAlgn="ctr"/>
                      <a:r>
                        <a:rPr lang="en-GB" sz="1000" b="0" i="0" u="none" strike="noStrike">
                          <a:solidFill>
                            <a:srgbClr val="000000"/>
                          </a:solidFill>
                          <a:effectLst/>
                          <a:latin typeface="Arial" panose="020B0604020202020204" pitchFamily="34" charset="0"/>
                        </a:rPr>
                        <a:t>-0.049</a:t>
                      </a:r>
                    </a:p>
                  </a:txBody>
                  <a:tcPr marL="7075" marR="7075" marT="707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7075" marR="7075" marT="7075"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a:solidFill>
                            <a:srgbClr val="000000"/>
                          </a:solidFill>
                          <a:effectLst/>
                          <a:latin typeface="Arial" panose="020B0604020202020204" pitchFamily="34" charset="0"/>
                        </a:rPr>
                        <a:t>-0.192</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en-GB" sz="1000" b="0" i="0" u="none" strike="noStrike">
                          <a:solidFill>
                            <a:srgbClr val="000000"/>
                          </a:solidFill>
                          <a:effectLst/>
                          <a:latin typeface="Arial" panose="020B0604020202020204" pitchFamily="34" charset="0"/>
                        </a:rPr>
                        <a:t>-9</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extLst>
                  <a:ext uri="{0D108BD9-81ED-4DB2-BD59-A6C34878D82A}">
                    <a16:rowId xmlns:a16="http://schemas.microsoft.com/office/drawing/2014/main" val="3223624064"/>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92%</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0.205</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ctr" fontAlgn="ctr"/>
                      <a:r>
                        <a:rPr lang="en-GB" sz="1000" b="1" i="0" u="none" strike="noStrike">
                          <a:solidFill>
                            <a:srgbClr val="000000"/>
                          </a:solidFill>
                          <a:effectLst/>
                          <a:latin typeface="Arial" panose="020B0604020202020204" pitchFamily="34" charset="0"/>
                        </a:rPr>
                        <a:t>7</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1" i="0" u="none" strike="noStrike">
                          <a:solidFill>
                            <a:srgbClr val="000000"/>
                          </a:solidFill>
                          <a:effectLst/>
                          <a:latin typeface="Arial" panose="020B0604020202020204" pitchFamily="34" charset="0"/>
                        </a:rPr>
                        <a:t>0.049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ctr"/>
                      <a:r>
                        <a:rPr lang="en-GB" sz="1000" b="1" i="0" u="none" strike="noStrike">
                          <a:solidFill>
                            <a:srgbClr val="000000"/>
                          </a:solidFill>
                          <a:effectLst/>
                          <a:latin typeface="Arial" panose="020B0604020202020204" pitchFamily="34" charset="0"/>
                        </a:rPr>
                        <a:t>1</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ctr"/>
                      <a:r>
                        <a:rPr lang="en-GB" sz="1000" b="0" i="0" u="none" strike="noStrike">
                          <a:solidFill>
                            <a:srgbClr val="000000"/>
                          </a:solidFill>
                          <a:effectLst/>
                          <a:latin typeface="Arial" panose="020B0604020202020204" pitchFamily="34" charset="0"/>
                        </a:rPr>
                        <a:t>-0.108</a:t>
                      </a:r>
                    </a:p>
                  </a:txBody>
                  <a:tcPr marL="7075" marR="7075" marT="7075"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a:solidFill>
                            <a:srgbClr val="000000"/>
                          </a:solidFill>
                          <a:effectLst/>
                          <a:latin typeface="Arial" panose="020B0604020202020204" pitchFamily="34" charset="0"/>
                        </a:rPr>
                        <a:t>-5</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a:solidFill>
                            <a:srgbClr val="000000"/>
                          </a:solidFill>
                          <a:effectLst/>
                          <a:latin typeface="Arial" panose="020B0604020202020204" pitchFamily="34" charset="0"/>
                        </a:rPr>
                        <a:t>-0.252</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a:solidFill>
                            <a:srgbClr val="000000"/>
                          </a:solidFill>
                          <a:effectLst/>
                          <a:latin typeface="Arial" panose="020B0604020202020204" pitchFamily="34" charset="0"/>
                        </a:rPr>
                        <a:t>-10</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extLst>
                  <a:ext uri="{0D108BD9-81ED-4DB2-BD59-A6C34878D82A}">
                    <a16:rowId xmlns:a16="http://schemas.microsoft.com/office/drawing/2014/main" val="1030451385"/>
                  </a:ext>
                </a:extLst>
              </a:tr>
              <a:tr h="186296">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90%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0.145</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680"/>
                    </a:solidFill>
                  </a:tcPr>
                </a:tc>
                <a:tc>
                  <a:txBody>
                    <a:bodyPr/>
                    <a:lstStyle/>
                    <a:p>
                      <a:pPr algn="ctr" fontAlgn="ctr"/>
                      <a:r>
                        <a:rPr lang="en-GB" sz="1000" b="1" i="0" u="none" strike="noStrike">
                          <a:solidFill>
                            <a:srgbClr val="000000"/>
                          </a:solidFill>
                          <a:effectLst/>
                          <a:latin typeface="Arial" panose="020B0604020202020204" pitchFamily="34" charset="0"/>
                        </a:rPr>
                        <a:t>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F"/>
                    </a:solidFill>
                  </a:tcPr>
                </a:tc>
                <a:tc>
                  <a:txBody>
                    <a:bodyPr/>
                    <a:lstStyle/>
                    <a:p>
                      <a:pPr algn="ctr" fontAlgn="ctr"/>
                      <a:r>
                        <a:rPr lang="en-GB" sz="1000" b="0" i="1" u="none" strike="noStrike">
                          <a:solidFill>
                            <a:srgbClr val="000000"/>
                          </a:solidFill>
                          <a:effectLst/>
                          <a:latin typeface="Arial" panose="020B0604020202020204" pitchFamily="34" charset="0"/>
                        </a:rPr>
                        <a:t>-0.005</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182"/>
                    </a:solidFill>
                  </a:tcPr>
                </a:tc>
                <a:tc>
                  <a:txBody>
                    <a:bodyPr/>
                    <a:lstStyle/>
                    <a:p>
                      <a:pPr algn="ctr" fontAlgn="ctr"/>
                      <a:r>
                        <a:rPr lang="en-GB" sz="1000" b="0" i="1" u="none" strike="noStrike">
                          <a:solidFill>
                            <a:srgbClr val="000000"/>
                          </a:solidFill>
                          <a:effectLst/>
                          <a:latin typeface="Arial" panose="020B0604020202020204" pitchFamily="34" charset="0"/>
                        </a:rPr>
                        <a:t>0</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en-GB" sz="1000" b="0" i="0" u="none" strike="noStrike">
                          <a:solidFill>
                            <a:srgbClr val="000000"/>
                          </a:solidFill>
                          <a:effectLst/>
                          <a:latin typeface="Arial" panose="020B0604020202020204" pitchFamily="34" charset="0"/>
                        </a:rPr>
                        <a:t>-0.161</a:t>
                      </a:r>
                    </a:p>
                  </a:txBody>
                  <a:tcPr marL="7075" marR="7075" marT="7075"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ctr"/>
                      <a:r>
                        <a:rPr lang="en-GB" sz="1000" b="0" i="0" u="none" strike="noStrike">
                          <a:solidFill>
                            <a:srgbClr val="000000"/>
                          </a:solidFill>
                          <a:effectLst/>
                          <a:latin typeface="Arial" panose="020B0604020202020204" pitchFamily="34" charset="0"/>
                        </a:rPr>
                        <a:t>-0.306</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en-GB" sz="1000" b="0" i="0" u="none" strike="noStrike">
                          <a:solidFill>
                            <a:srgbClr val="000000"/>
                          </a:solidFill>
                          <a:effectLst/>
                          <a:latin typeface="Arial" panose="020B0604020202020204" pitchFamily="34" charset="0"/>
                        </a:rPr>
                        <a:t>-11</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extLst>
                  <a:ext uri="{0D108BD9-81ED-4DB2-BD59-A6C34878D82A}">
                    <a16:rowId xmlns:a16="http://schemas.microsoft.com/office/drawing/2014/main" val="3091343773"/>
                  </a:ext>
                </a:extLst>
              </a:tr>
              <a:tr h="186296">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88%</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0.078</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ctr"/>
                      <a:r>
                        <a:rPr lang="en-GB" sz="1000" b="1" i="0" u="none" strike="noStrike">
                          <a:solidFill>
                            <a:srgbClr val="000000"/>
                          </a:solidFill>
                          <a:effectLst/>
                          <a:latin typeface="Arial" panose="020B0604020202020204" pitchFamily="34" charset="0"/>
                        </a:rPr>
                        <a:t>5</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ctr" fontAlgn="ctr"/>
                      <a:r>
                        <a:rPr lang="en-GB" sz="1000" b="0" i="0" u="none" strike="noStrike">
                          <a:solidFill>
                            <a:srgbClr val="000000"/>
                          </a:solidFill>
                          <a:effectLst/>
                          <a:latin typeface="Arial" panose="020B0604020202020204" pitchFamily="34" charset="0"/>
                        </a:rPr>
                        <a:t>-0.077</a:t>
                      </a:r>
                    </a:p>
                  </a:txBody>
                  <a:tcPr marL="7075" marR="7075" marT="707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7075" marR="7075" marT="7075"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a:solidFill>
                            <a:srgbClr val="000000"/>
                          </a:solidFill>
                          <a:effectLst/>
                          <a:latin typeface="Arial" panose="020B0604020202020204" pitchFamily="34" charset="0"/>
                        </a:rPr>
                        <a:t>-0.236</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en-GB" sz="1000" b="0" i="0" u="none" strike="noStrike">
                          <a:solidFill>
                            <a:srgbClr val="000000"/>
                          </a:solidFill>
                          <a:effectLst/>
                          <a:latin typeface="Arial" panose="020B0604020202020204" pitchFamily="34" charset="0"/>
                        </a:rPr>
                        <a:t>-7</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en-GB" sz="1000" b="0" i="0" u="none" strike="noStrike">
                          <a:solidFill>
                            <a:srgbClr val="000000"/>
                          </a:solidFill>
                          <a:effectLst/>
                          <a:latin typeface="Arial" panose="020B0604020202020204" pitchFamily="34" charset="0"/>
                        </a:rPr>
                        <a:t>-0.382</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a:solidFill>
                            <a:srgbClr val="000000"/>
                          </a:solidFill>
                          <a:effectLst/>
                          <a:latin typeface="Arial" panose="020B0604020202020204" pitchFamily="34" charset="0"/>
                        </a:rPr>
                        <a:t>-13</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extLst>
                  <a:ext uri="{0D108BD9-81ED-4DB2-BD59-A6C34878D82A}">
                    <a16:rowId xmlns:a16="http://schemas.microsoft.com/office/drawing/2014/main" val="3183102438"/>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86%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effectLst/>
                          <a:latin typeface="Arial" panose="020B0604020202020204" pitchFamily="34" charset="0"/>
                        </a:rPr>
                        <a:t>0.006</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1" i="0" u="none" strike="noStrike">
                          <a:solidFill>
                            <a:srgbClr val="000000"/>
                          </a:solidFill>
                          <a:effectLst/>
                          <a:latin typeface="Arial" panose="020B0604020202020204" pitchFamily="34" charset="0"/>
                        </a:rPr>
                        <a:t>4</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c>
                  <a:txBody>
                    <a:bodyPr/>
                    <a:lstStyle/>
                    <a:p>
                      <a:pPr algn="ctr" fontAlgn="ctr"/>
                      <a:r>
                        <a:rPr lang="en-GB" sz="1000" b="0" i="0" u="none" strike="noStrike">
                          <a:solidFill>
                            <a:srgbClr val="000000"/>
                          </a:solidFill>
                          <a:effectLst/>
                          <a:latin typeface="Arial" panose="020B0604020202020204" pitchFamily="34" charset="0"/>
                        </a:rPr>
                        <a:t>-0.140</a:t>
                      </a:r>
                    </a:p>
                  </a:txBody>
                  <a:tcPr marL="7075" marR="7075" marT="7075"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a:solidFill>
                            <a:srgbClr val="000000"/>
                          </a:solidFill>
                          <a:effectLst/>
                          <a:latin typeface="Arial" panose="020B0604020202020204" pitchFamily="34" charset="0"/>
                        </a:rPr>
                        <a:t>-2</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ctr"/>
                      <a:r>
                        <a:rPr lang="en-GB" sz="1000" b="0" i="0" u="none" strike="noStrike">
                          <a:solidFill>
                            <a:srgbClr val="000000"/>
                          </a:solidFill>
                          <a:effectLst/>
                          <a:latin typeface="Arial" panose="020B0604020202020204" pitchFamily="34" charset="0"/>
                        </a:rPr>
                        <a:t>-0.299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ctr"/>
                      <a:r>
                        <a:rPr lang="en-GB" sz="1000" b="0" i="0" u="none" strike="noStrike" dirty="0">
                          <a:solidFill>
                            <a:srgbClr val="000000"/>
                          </a:solidFill>
                          <a:effectLst/>
                          <a:latin typeface="Arial" panose="020B0604020202020204" pitchFamily="34" charset="0"/>
                        </a:rPr>
                        <a:t>-8</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a:solidFill>
                            <a:srgbClr val="000000"/>
                          </a:solidFill>
                          <a:effectLst/>
                          <a:latin typeface="Arial" panose="020B0604020202020204" pitchFamily="34" charset="0"/>
                        </a:rPr>
                        <a:t>-0.435</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a:solidFill>
                            <a:srgbClr val="000000"/>
                          </a:solidFill>
                          <a:effectLst/>
                          <a:latin typeface="Arial" panose="020B0604020202020204" pitchFamily="34" charset="0"/>
                        </a:rPr>
                        <a:t>-13</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extLst>
                  <a:ext uri="{0D108BD9-81ED-4DB2-BD59-A6C34878D82A}">
                    <a16:rowId xmlns:a16="http://schemas.microsoft.com/office/drawing/2014/main" val="2709170608"/>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84%</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1" u="none" strike="noStrike">
                          <a:solidFill>
                            <a:srgbClr val="000000"/>
                          </a:solidFill>
                          <a:effectLst/>
                          <a:latin typeface="Arial" panose="020B0604020202020204" pitchFamily="34" charset="0"/>
                        </a:rPr>
                        <a:t>-0.063</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ctr"/>
                      <a:r>
                        <a:rPr lang="en-GB" sz="1000" b="0" i="1" u="none" strike="noStrike">
                          <a:solidFill>
                            <a:srgbClr val="000000"/>
                          </a:solidFill>
                          <a:effectLst/>
                          <a:latin typeface="Arial" panose="020B0604020202020204" pitchFamily="34" charset="0"/>
                        </a:rPr>
                        <a:t>2</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a:solidFill>
                            <a:srgbClr val="000000"/>
                          </a:solidFill>
                          <a:effectLst/>
                          <a:latin typeface="Arial" panose="020B0604020202020204" pitchFamily="34" charset="0"/>
                        </a:rPr>
                        <a:t>-0.206</a:t>
                      </a:r>
                    </a:p>
                  </a:txBody>
                  <a:tcPr marL="7075" marR="7075" marT="7075"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en-GB" sz="1000" b="0" i="0" u="none" strike="noStrike">
                          <a:solidFill>
                            <a:srgbClr val="000000"/>
                          </a:solidFill>
                          <a:effectLst/>
                          <a:latin typeface="Arial" panose="020B0604020202020204" pitchFamily="34" charset="0"/>
                        </a:rPr>
                        <a:t>-3</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a:solidFill>
                            <a:srgbClr val="000000"/>
                          </a:solidFill>
                          <a:effectLst/>
                          <a:latin typeface="Arial" panose="020B0604020202020204" pitchFamily="34" charset="0"/>
                        </a:rPr>
                        <a:t>-0.359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a:solidFill>
                            <a:srgbClr val="000000"/>
                          </a:solidFill>
                          <a:effectLst/>
                          <a:latin typeface="Arial" panose="020B0604020202020204" pitchFamily="34" charset="0"/>
                        </a:rPr>
                        <a:t>-9</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a:solidFill>
                            <a:srgbClr val="000000"/>
                          </a:solidFill>
                          <a:effectLst/>
                          <a:latin typeface="Arial" panose="020B0604020202020204" pitchFamily="34" charset="0"/>
                        </a:rPr>
                        <a:t>-0.501</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en-GB" sz="1000" b="0" i="0" u="none" strike="noStrike">
                          <a:solidFill>
                            <a:srgbClr val="000000"/>
                          </a:solidFill>
                          <a:effectLst/>
                          <a:latin typeface="Arial" panose="020B0604020202020204" pitchFamily="34" charset="0"/>
                        </a:rPr>
                        <a:t>-14</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extLst>
                  <a:ext uri="{0D108BD9-81ED-4DB2-BD59-A6C34878D82A}">
                    <a16:rowId xmlns:a16="http://schemas.microsoft.com/office/drawing/2014/main" val="510556003"/>
                  </a:ext>
                </a:extLst>
              </a:tr>
              <a:tr h="186296">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82%</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1" u="none" strike="noStrike">
                          <a:solidFill>
                            <a:srgbClr val="000000"/>
                          </a:solidFill>
                          <a:effectLst/>
                          <a:latin typeface="Arial" panose="020B0604020202020204" pitchFamily="34" charset="0"/>
                        </a:rPr>
                        <a:t>-0.129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en-GB" sz="1000" b="0" i="1" u="none" strike="noStrike">
                          <a:solidFill>
                            <a:srgbClr val="000000"/>
                          </a:solidFill>
                          <a:effectLst/>
                          <a:latin typeface="Arial" panose="020B0604020202020204" pitchFamily="34" charset="0"/>
                        </a:rPr>
                        <a:t>1</a:t>
                      </a:r>
                    </a:p>
                  </a:txBody>
                  <a:tcPr marL="7075" marR="7075" marT="7075"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DC81"/>
                    </a:solidFill>
                  </a:tcPr>
                </a:tc>
                <a:tc>
                  <a:txBody>
                    <a:bodyPr/>
                    <a:lstStyle/>
                    <a:p>
                      <a:pPr algn="ctr" fontAlgn="ctr"/>
                      <a:r>
                        <a:rPr lang="en-GB" sz="1000" b="0" i="0" u="none" strike="noStrike">
                          <a:solidFill>
                            <a:srgbClr val="000000"/>
                          </a:solidFill>
                          <a:effectLst/>
                          <a:latin typeface="Arial" panose="020B0604020202020204" pitchFamily="34" charset="0"/>
                        </a:rPr>
                        <a:t>-0.266</a:t>
                      </a:r>
                    </a:p>
                  </a:txBody>
                  <a:tcPr marL="7075" marR="7075" marT="7075"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a:solidFill>
                            <a:srgbClr val="000000"/>
                          </a:solidFill>
                          <a:effectLst/>
                          <a:latin typeface="Arial" panose="020B0604020202020204" pitchFamily="34" charset="0"/>
                        </a:rPr>
                        <a:t>-4</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ctr"/>
                      <a:r>
                        <a:rPr lang="en-GB" sz="1000" b="0" i="0" u="none" strike="noStrike">
                          <a:solidFill>
                            <a:srgbClr val="000000"/>
                          </a:solidFill>
                          <a:effectLst/>
                          <a:latin typeface="Arial" panose="020B0604020202020204" pitchFamily="34" charset="0"/>
                        </a:rPr>
                        <a:t>-0.417</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a:solidFill>
                            <a:srgbClr val="000000"/>
                          </a:solidFill>
                          <a:effectLst/>
                          <a:latin typeface="Arial" panose="020B0604020202020204" pitchFamily="34" charset="0"/>
                        </a:rPr>
                        <a:t>-10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a:solidFill>
                            <a:srgbClr val="000000"/>
                          </a:solidFill>
                          <a:effectLst/>
                          <a:latin typeface="Arial" panose="020B0604020202020204" pitchFamily="34" charset="0"/>
                        </a:rPr>
                        <a:t>-0.564</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ctr" fontAlgn="ctr"/>
                      <a:r>
                        <a:rPr lang="en-GB" sz="1000" b="0" i="0" u="none" strike="noStrike">
                          <a:solidFill>
                            <a:srgbClr val="000000"/>
                          </a:solidFill>
                          <a:effectLst/>
                          <a:latin typeface="Arial" panose="020B0604020202020204" pitchFamily="34" charset="0"/>
                        </a:rPr>
                        <a:t>-16</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extLst>
                  <a:ext uri="{0D108BD9-81ED-4DB2-BD59-A6C34878D82A}">
                    <a16:rowId xmlns:a16="http://schemas.microsoft.com/office/drawing/2014/main" val="3722599666"/>
                  </a:ext>
                </a:extLst>
              </a:tr>
              <a:tr h="186296">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80%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-0.191</a:t>
                      </a:r>
                    </a:p>
                  </a:txBody>
                  <a:tcPr marL="7075" marR="7075" marT="7075"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en-GB" sz="1000" b="0" i="0" u="none" strike="noStrike">
                          <a:solidFill>
                            <a:srgbClr val="000000"/>
                          </a:solidFill>
                          <a:effectLst/>
                          <a:latin typeface="Arial" panose="020B0604020202020204" pitchFamily="34" charset="0"/>
                        </a:rPr>
                        <a:t>-1</a:t>
                      </a:r>
                    </a:p>
                  </a:txBody>
                  <a:tcPr marL="7075" marR="7075" marT="7075"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GB" sz="1000" b="0" i="0" u="none" strike="noStrike">
                          <a:solidFill>
                            <a:srgbClr val="000000"/>
                          </a:solidFill>
                          <a:effectLst/>
                          <a:latin typeface="Arial" panose="020B0604020202020204" pitchFamily="34" charset="0"/>
                        </a:rPr>
                        <a:t>-0.332</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a:solidFill>
                            <a:srgbClr val="000000"/>
                          </a:solidFill>
                          <a:effectLst/>
                          <a:latin typeface="Arial" panose="020B0604020202020204" pitchFamily="34" charset="0"/>
                        </a:rPr>
                        <a:t>-6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ctr"/>
                      <a:r>
                        <a:rPr lang="en-GB" sz="1000" b="0" i="0" u="none" strike="noStrike">
                          <a:solidFill>
                            <a:srgbClr val="000000"/>
                          </a:solidFill>
                          <a:effectLst/>
                          <a:latin typeface="Arial" panose="020B0604020202020204" pitchFamily="34" charset="0"/>
                        </a:rPr>
                        <a:t>-0.473</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a:solidFill>
                            <a:srgbClr val="000000"/>
                          </a:solidFill>
                          <a:effectLst/>
                          <a:latin typeface="Arial" panose="020B0604020202020204" pitchFamily="34" charset="0"/>
                        </a:rPr>
                        <a:t>-11</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ctr"/>
                      <a:r>
                        <a:rPr lang="en-GB" sz="1000" b="0" i="0" u="none" strike="noStrike">
                          <a:solidFill>
                            <a:srgbClr val="000000"/>
                          </a:solidFill>
                          <a:effectLst/>
                          <a:latin typeface="Arial" panose="020B0604020202020204" pitchFamily="34" charset="0"/>
                        </a:rPr>
                        <a:t>-0.625</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a:solidFill>
                            <a:srgbClr val="000000"/>
                          </a:solidFill>
                          <a:effectLst/>
                          <a:latin typeface="Arial" panose="020B0604020202020204" pitchFamily="34" charset="0"/>
                        </a:rPr>
                        <a:t>-17</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extLst>
                  <a:ext uri="{0D108BD9-81ED-4DB2-BD59-A6C34878D82A}">
                    <a16:rowId xmlns:a16="http://schemas.microsoft.com/office/drawing/2014/main" val="3373485716"/>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70%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-0.519</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a:solidFill>
                            <a:srgbClr val="000000"/>
                          </a:solidFill>
                          <a:effectLst/>
                          <a:latin typeface="Arial" panose="020B0604020202020204" pitchFamily="34" charset="0"/>
                        </a:rPr>
                        <a:t>-8</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a:solidFill>
                            <a:srgbClr val="000000"/>
                          </a:solidFill>
                          <a:effectLst/>
                          <a:latin typeface="Arial" panose="020B0604020202020204" pitchFamily="34" charset="0"/>
                        </a:rPr>
                        <a:t>-0.641</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a:solidFill>
                            <a:srgbClr val="000000"/>
                          </a:solidFill>
                          <a:effectLst/>
                          <a:latin typeface="Arial" panose="020B0604020202020204" pitchFamily="34" charset="0"/>
                        </a:rPr>
                        <a:t>-12</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a:solidFill>
                            <a:srgbClr val="000000"/>
                          </a:solidFill>
                          <a:effectLst/>
                          <a:latin typeface="Arial" panose="020B0604020202020204" pitchFamily="34" charset="0"/>
                        </a:rPr>
                        <a:t>-0.783</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a:solidFill>
                            <a:srgbClr val="000000"/>
                          </a:solidFill>
                          <a:effectLst/>
                          <a:latin typeface="Arial" panose="020B0604020202020204" pitchFamily="34" charset="0"/>
                        </a:rPr>
                        <a:t>-17</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579"/>
                    </a:solidFill>
                  </a:tcPr>
                </a:tc>
                <a:tc>
                  <a:txBody>
                    <a:bodyPr/>
                    <a:lstStyle/>
                    <a:p>
                      <a:pPr algn="ctr" fontAlgn="ctr"/>
                      <a:r>
                        <a:rPr lang="en-GB" sz="1000" b="0" i="0" u="none" strike="noStrike">
                          <a:solidFill>
                            <a:srgbClr val="000000"/>
                          </a:solidFill>
                          <a:effectLst/>
                          <a:latin typeface="Arial" panose="020B0604020202020204" pitchFamily="34" charset="0"/>
                        </a:rPr>
                        <a:t>-0.921</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ctr" fontAlgn="ctr"/>
                      <a:r>
                        <a:rPr lang="en-GB" sz="1000" b="0" i="0" u="none" strike="noStrike">
                          <a:solidFill>
                            <a:srgbClr val="000000"/>
                          </a:solidFill>
                          <a:effectLst/>
                          <a:latin typeface="Arial" panose="020B0604020202020204" pitchFamily="34" charset="0"/>
                        </a:rPr>
                        <a:t>-22</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extLst>
                  <a:ext uri="{0D108BD9-81ED-4DB2-BD59-A6C34878D82A}">
                    <a16:rowId xmlns:a16="http://schemas.microsoft.com/office/drawing/2014/main" val="2462679924"/>
                  </a:ext>
                </a:extLst>
              </a:tr>
              <a:tr h="178844">
                <a:tc vMerge="1">
                  <a:txBody>
                    <a:bodyPr/>
                    <a:lstStyle/>
                    <a:p>
                      <a:endParaRPr lang="en-GB"/>
                    </a:p>
                  </a:txBody>
                  <a:tcPr/>
                </a:tc>
                <a:tc>
                  <a:txBody>
                    <a:bodyPr/>
                    <a:lstStyle/>
                    <a:p>
                      <a:pPr algn="ctr" fontAlgn="ctr"/>
                      <a:r>
                        <a:rPr lang="en-GB" sz="1000" b="0" i="1" u="none" strike="noStrike">
                          <a:solidFill>
                            <a:srgbClr val="000000"/>
                          </a:solidFill>
                          <a:effectLst/>
                          <a:latin typeface="Arial" panose="020B0604020202020204" pitchFamily="34" charset="0"/>
                        </a:rPr>
                        <a:t>50%</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Arial" panose="020B0604020202020204" pitchFamily="34" charset="0"/>
                        </a:rPr>
                        <a:t>-1.194</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770"/>
                    </a:solidFill>
                  </a:tcPr>
                </a:tc>
                <a:tc>
                  <a:txBody>
                    <a:bodyPr/>
                    <a:lstStyle/>
                    <a:p>
                      <a:pPr algn="ctr" fontAlgn="ctr"/>
                      <a:r>
                        <a:rPr lang="en-GB" sz="1000" b="0" i="0" u="none" strike="noStrike">
                          <a:solidFill>
                            <a:srgbClr val="000000"/>
                          </a:solidFill>
                          <a:effectLst/>
                          <a:latin typeface="Arial" panose="020B0604020202020204" pitchFamily="34" charset="0"/>
                        </a:rPr>
                        <a:t>-24</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ctr"/>
                      <a:r>
                        <a:rPr lang="en-GB" sz="1000" b="0" i="0" u="none" strike="noStrike">
                          <a:solidFill>
                            <a:srgbClr val="000000"/>
                          </a:solidFill>
                          <a:effectLst/>
                          <a:latin typeface="Arial" panose="020B0604020202020204" pitchFamily="34" charset="0"/>
                        </a:rPr>
                        <a:t>-1.280</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ctr" fontAlgn="ctr"/>
                      <a:r>
                        <a:rPr lang="en-GB" sz="1000" b="0" i="0" u="none" strike="noStrike">
                          <a:solidFill>
                            <a:srgbClr val="000000"/>
                          </a:solidFill>
                          <a:effectLst/>
                          <a:latin typeface="Arial" panose="020B0604020202020204" pitchFamily="34" charset="0"/>
                        </a:rPr>
                        <a:t>-26</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ctr"/>
                      <a:r>
                        <a:rPr lang="en-GB" sz="1000" b="0" i="0" u="none" strike="noStrike">
                          <a:solidFill>
                            <a:srgbClr val="000000"/>
                          </a:solidFill>
                          <a:effectLst/>
                          <a:latin typeface="Arial" panose="020B0604020202020204" pitchFamily="34" charset="0"/>
                        </a:rPr>
                        <a:t>-1.391</a:t>
                      </a:r>
                    </a:p>
                  </a:txBody>
                  <a:tcPr marL="7075" marR="7075" marT="70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ctr"/>
                      <a:r>
                        <a:rPr lang="en-GB" sz="1000" b="0" i="0" u="none" strike="noStrike">
                          <a:solidFill>
                            <a:srgbClr val="000000"/>
                          </a:solidFill>
                          <a:effectLst/>
                          <a:latin typeface="Arial" panose="020B0604020202020204" pitchFamily="34" charset="0"/>
                        </a:rPr>
                        <a:t>-29</a:t>
                      </a:r>
                    </a:p>
                  </a:txBody>
                  <a:tcPr marL="7075" marR="7075" marT="70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ctr"/>
                      <a:r>
                        <a:rPr lang="en-GB" sz="1000" b="0" i="0" u="none" strike="noStrike">
                          <a:solidFill>
                            <a:srgbClr val="000000"/>
                          </a:solidFill>
                          <a:effectLst/>
                          <a:latin typeface="Arial" panose="020B0604020202020204" pitchFamily="34" charset="0"/>
                        </a:rPr>
                        <a:t>-1.518</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a:solidFill>
                            <a:srgbClr val="000000"/>
                          </a:solidFill>
                          <a:effectLst/>
                          <a:latin typeface="Arial" panose="020B0604020202020204" pitchFamily="34" charset="0"/>
                        </a:rPr>
                        <a:t>-33</a:t>
                      </a:r>
                    </a:p>
                  </a:txBody>
                  <a:tcPr marL="7075" marR="7075" marT="70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016656656"/>
                  </a:ext>
                </a:extLst>
              </a:tr>
              <a:tr h="193748">
                <a:tc gridSpan="10">
                  <a:txBody>
                    <a:bodyPr/>
                    <a:lstStyle/>
                    <a:p>
                      <a:pPr algn="ctr" fontAlgn="ctr"/>
                      <a:r>
                        <a:rPr lang="en-GB" sz="1100" b="0" i="1" u="none" strike="noStrike">
                          <a:solidFill>
                            <a:srgbClr val="000000"/>
                          </a:solidFill>
                          <a:effectLst/>
                          <a:latin typeface="Arial" panose="020B0604020202020204" pitchFamily="34" charset="0"/>
                        </a:rPr>
                        <a:t>15 min time-to-result (best case value)</a:t>
                      </a:r>
                    </a:p>
                  </a:txBody>
                  <a:tcPr marL="7075" marR="7075" marT="707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47126102"/>
                  </a:ext>
                </a:extLst>
              </a:tr>
              <a:tr h="193748">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04794824"/>
                  </a:ext>
                </a:extLst>
              </a:tr>
              <a:tr h="365141">
                <a:tc gridSpan="10">
                  <a:txBody>
                    <a:bodyPr/>
                    <a:lstStyle/>
                    <a:p>
                      <a:pPr algn="l" fontAlgn="b"/>
                      <a:r>
                        <a:rPr lang="en-GB" sz="1100" b="0" i="0" u="none" strike="noStrike">
                          <a:solidFill>
                            <a:srgbClr val="000000"/>
                          </a:solidFill>
                          <a:effectLst/>
                          <a:latin typeface="Arial" panose="020B0604020202020204" pitchFamily="34" charset="0"/>
                        </a:rPr>
                        <a:t>Values in bold format represent the sensitivity specificity pairs at which HT yields higher QALY gains and leads to more secondary infections being prevented</a:t>
                      </a:r>
                    </a:p>
                  </a:txBody>
                  <a:tcPr marL="7075" marR="7075" marT="7075"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7926976"/>
                  </a:ext>
                </a:extLst>
              </a:tr>
              <a:tr h="193748">
                <a:tc>
                  <a:txBody>
                    <a:bodyPr/>
                    <a:lstStyle/>
                    <a:p>
                      <a:pPr algn="l" fontAlgn="b"/>
                      <a:r>
                        <a:rPr lang="en-GB" sz="1100" b="0" i="0" u="none" strike="noStrike">
                          <a:solidFill>
                            <a:srgbClr val="000000"/>
                          </a:solidFill>
                          <a:effectLst/>
                          <a:latin typeface="Arial" panose="020B060402020202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tc>
                  <a:txBody>
                    <a:bodyPr/>
                    <a:lstStyle/>
                    <a:p>
                      <a:pPr algn="l" fontAlgn="b"/>
                      <a:r>
                        <a:rPr lang="en-GB" sz="1000" b="0" i="0" u="none" strike="noStrike" dirty="0">
                          <a:solidFill>
                            <a:srgbClr val="000000"/>
                          </a:solidFill>
                          <a:effectLst/>
                          <a:latin typeface="Calibri" panose="020F0502020204030204" pitchFamily="34" charset="0"/>
                        </a:rPr>
                        <a:t> </a:t>
                      </a:r>
                    </a:p>
                  </a:txBody>
                  <a:tcPr marL="7075" marR="7075" marT="7075" marB="0" anchor="b">
                    <a:lnL>
                      <a:noFill/>
                    </a:lnL>
                    <a:lnR>
                      <a:noFill/>
                    </a:lnR>
                    <a:lnT>
                      <a:noFill/>
                    </a:lnT>
                    <a:lnB>
                      <a:noFill/>
                    </a:lnB>
                    <a:solidFill>
                      <a:srgbClr val="FFFFFF"/>
                    </a:solidFill>
                  </a:tcPr>
                </a:tc>
                <a:extLst>
                  <a:ext uri="{0D108BD9-81ED-4DB2-BD59-A6C34878D82A}">
                    <a16:rowId xmlns:a16="http://schemas.microsoft.com/office/drawing/2014/main" val="624315400"/>
                  </a:ext>
                </a:extLst>
              </a:tr>
              <a:tr h="193748">
                <a:tc gridSpan="10">
                  <a:txBody>
                    <a:bodyPr/>
                    <a:lstStyle/>
                    <a:p>
                      <a:pPr algn="l" fontAlgn="b"/>
                      <a:r>
                        <a:rPr lang="en-GB" sz="1100" b="0" i="0" u="none" strike="noStrike" dirty="0">
                          <a:solidFill>
                            <a:srgbClr val="000000"/>
                          </a:solidFill>
                          <a:effectLst/>
                          <a:latin typeface="Arial" panose="020B0604020202020204" pitchFamily="34" charset="0"/>
                        </a:rPr>
                        <a:t>Values in italic format represent the sensitivity specificity pairs at which HT yields lower QALY gains but leads to less  secondary infections</a:t>
                      </a:r>
                    </a:p>
                  </a:txBody>
                  <a:tcPr marL="7075" marR="7075" marT="7075"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7861713"/>
                  </a:ext>
                </a:extLst>
              </a:tr>
            </a:tbl>
          </a:graphicData>
        </a:graphic>
      </p:graphicFrame>
      <p:sp>
        <p:nvSpPr>
          <p:cNvPr id="12" name="Rectangle: Rounded Corners 11">
            <a:extLst>
              <a:ext uri="{FF2B5EF4-FFF2-40B4-BE49-F238E27FC236}">
                <a16:creationId xmlns:a16="http://schemas.microsoft.com/office/drawing/2014/main" id="{D1EBD1D0-39A6-4745-B0D2-C21938B2D05A}"/>
              </a:ext>
            </a:extLst>
          </p:cNvPr>
          <p:cNvSpPr/>
          <p:nvPr/>
        </p:nvSpPr>
        <p:spPr>
          <a:xfrm>
            <a:off x="3535680" y="2523744"/>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C8159DD-B443-4094-B9F6-EF59CE182630}"/>
              </a:ext>
            </a:extLst>
          </p:cNvPr>
          <p:cNvSpPr/>
          <p:nvPr/>
        </p:nvSpPr>
        <p:spPr>
          <a:xfrm>
            <a:off x="5590032" y="2517648"/>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AD572DF-3613-414A-B539-75CDDE8D114C}"/>
              </a:ext>
            </a:extLst>
          </p:cNvPr>
          <p:cNvSpPr/>
          <p:nvPr/>
        </p:nvSpPr>
        <p:spPr>
          <a:xfrm>
            <a:off x="2048256" y="4901184"/>
            <a:ext cx="524256" cy="19507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FA0FB8A-A9B3-4ED6-8110-925D23EA29C5}"/>
              </a:ext>
            </a:extLst>
          </p:cNvPr>
          <p:cNvSpPr/>
          <p:nvPr/>
        </p:nvSpPr>
        <p:spPr>
          <a:xfrm>
            <a:off x="2054352" y="4175760"/>
            <a:ext cx="524256" cy="19507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AD14D169-DA68-4EFF-9C21-F048DBDD077B}"/>
              </a:ext>
            </a:extLst>
          </p:cNvPr>
          <p:cNvSpPr/>
          <p:nvPr/>
        </p:nvSpPr>
        <p:spPr>
          <a:xfrm>
            <a:off x="2060448" y="3621024"/>
            <a:ext cx="524256" cy="19507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9824552-4AB9-4809-AED6-6817C9DB94C0}"/>
              </a:ext>
            </a:extLst>
          </p:cNvPr>
          <p:cNvSpPr/>
          <p:nvPr/>
        </p:nvSpPr>
        <p:spPr>
          <a:xfrm>
            <a:off x="7498080" y="2511552"/>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1A45F3B-2498-4937-BC72-3999A361E3EA}"/>
              </a:ext>
            </a:extLst>
          </p:cNvPr>
          <p:cNvSpPr/>
          <p:nvPr/>
        </p:nvSpPr>
        <p:spPr>
          <a:xfrm>
            <a:off x="9491472" y="2517648"/>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451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546365" y="795312"/>
            <a:ext cx="7758676" cy="5289064"/>
          </a:xfrm>
        </p:spPr>
        <p:txBody>
          <a:bodyPr/>
          <a:lstStyle/>
          <a:p>
            <a:pPr marL="0" indent="0">
              <a:buNone/>
            </a:pPr>
            <a:r>
              <a:rPr lang="en-GB" sz="2800" b="1" dirty="0">
                <a:latin typeface="Arial" charset="0"/>
                <a:ea typeface="Arial" charset="0"/>
                <a:cs typeface="Arial" charset="0"/>
              </a:rPr>
              <a:t>Presentation outline</a:t>
            </a:r>
          </a:p>
          <a:p>
            <a:endParaRPr lang="en-GB" dirty="0"/>
          </a:p>
        </p:txBody>
      </p:sp>
      <p:sp>
        <p:nvSpPr>
          <p:cNvPr id="13" name="TextBox 12">
            <a:extLst>
              <a:ext uri="{FF2B5EF4-FFF2-40B4-BE49-F238E27FC236}">
                <a16:creationId xmlns:a16="http://schemas.microsoft.com/office/drawing/2014/main" id="{66BE3D14-5D47-4BEB-A627-28FE37D6F3D6}"/>
              </a:ext>
            </a:extLst>
          </p:cNvPr>
          <p:cNvSpPr txBox="1"/>
          <p:nvPr/>
        </p:nvSpPr>
        <p:spPr>
          <a:xfrm>
            <a:off x="408579" y="1598212"/>
            <a:ext cx="11505918" cy="4531690"/>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on Target Product Profiles (TPPs)</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lang="en-GB" sz="2800" dirty="0">
                <a:solidFill>
                  <a:prstClr val="black"/>
                </a:solidFill>
                <a:latin typeface="Arial" panose="020B0604020202020204" pitchFamily="34" charset="0"/>
                <a:cs typeface="Arial" panose="020B0604020202020204" pitchFamily="34" charset="0"/>
              </a:rPr>
              <a:t>Systematic review on TPP methodology – key findings</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Integrating early economic evaluation into TPP development</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aim &amp; objectives</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Case study – Clostridium difficile infection (CDI)</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Discrete event simulation model for rapid CDI diagnostics</a:t>
            </a:r>
          </a:p>
        </p:txBody>
      </p:sp>
    </p:spTree>
    <p:custDataLst>
      <p:tags r:id="rId1"/>
    </p:custDataLst>
    <p:extLst>
      <p:ext uri="{BB962C8B-B14F-4D97-AF65-F5344CB8AC3E}">
        <p14:creationId xmlns:p14="http://schemas.microsoft.com/office/powerpoint/2010/main" val="3015977436"/>
      </p:ext>
    </p:extLst>
  </p:cSld>
  <p:clrMapOvr>
    <a:masterClrMapping/>
  </p:clrMapOvr>
  <mc:AlternateContent xmlns:mc="http://schemas.openxmlformats.org/markup-compatibility/2006" xmlns:p14="http://schemas.microsoft.com/office/powerpoint/2010/main">
    <mc:Choice Requires="p14">
      <p:transition spd="slow" p14:dur="2000" advTm="18485"/>
    </mc:Choice>
    <mc:Fallback xmlns="">
      <p:transition spd="slow" advTm="1848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490267" y="375462"/>
            <a:ext cx="8628681" cy="939893"/>
          </a:xfrm>
        </p:spPr>
        <p:txBody>
          <a:bodyPr>
            <a:noAutofit/>
          </a:bodyPr>
          <a:lstStyle/>
          <a:p>
            <a:r>
              <a:rPr lang="en-GB" sz="2800" b="1" dirty="0">
                <a:latin typeface="Arial" panose="020B0604020202020204" pitchFamily="34" charset="0"/>
                <a:cs typeface="Arial" panose="020B0604020202020204" pitchFamily="34" charset="0"/>
              </a:rPr>
              <a:t>2 – Assessment of cost-effectiveness outputs - results </a:t>
            </a:r>
          </a:p>
        </p:txBody>
      </p:sp>
      <p:graphicFrame>
        <p:nvGraphicFramePr>
          <p:cNvPr id="3" name="Content Placeholder 2">
            <a:extLst>
              <a:ext uri="{FF2B5EF4-FFF2-40B4-BE49-F238E27FC236}">
                <a16:creationId xmlns:a16="http://schemas.microsoft.com/office/drawing/2014/main" id="{07FFF6EC-6EF5-4770-95BE-1941B3915071}"/>
              </a:ext>
            </a:extLst>
          </p:cNvPr>
          <p:cNvGraphicFramePr>
            <a:graphicFrameLocks noGrp="1"/>
          </p:cNvGraphicFramePr>
          <p:nvPr>
            <p:ph idx="1"/>
          </p:nvPr>
        </p:nvGraphicFramePr>
        <p:xfrm>
          <a:off x="0" y="0"/>
          <a:ext cx="0" cy="0"/>
        </p:xfrm>
        <a:graphic>
          <a:graphicData uri="http://schemas.openxmlformats.org/drawingml/2006/table">
            <a:tbl>
              <a:tblPr/>
              <a:tblGrid>
                <a:gridCol w="25400">
                  <a:extLst>
                    <a:ext uri="{9D8B030D-6E8A-4147-A177-3AD203B41FA5}">
                      <a16:colId xmlns:a16="http://schemas.microsoft.com/office/drawing/2014/main" val="1746877610"/>
                    </a:ext>
                  </a:extLst>
                </a:gridCol>
                <a:gridCol w="25400">
                  <a:extLst>
                    <a:ext uri="{9D8B030D-6E8A-4147-A177-3AD203B41FA5}">
                      <a16:colId xmlns:a16="http://schemas.microsoft.com/office/drawing/2014/main" val="1768044349"/>
                    </a:ext>
                  </a:extLst>
                </a:gridCol>
                <a:gridCol w="25400">
                  <a:extLst>
                    <a:ext uri="{9D8B030D-6E8A-4147-A177-3AD203B41FA5}">
                      <a16:colId xmlns:a16="http://schemas.microsoft.com/office/drawing/2014/main" val="3537517368"/>
                    </a:ext>
                  </a:extLst>
                </a:gridCol>
                <a:gridCol w="25400">
                  <a:extLst>
                    <a:ext uri="{9D8B030D-6E8A-4147-A177-3AD203B41FA5}">
                      <a16:colId xmlns:a16="http://schemas.microsoft.com/office/drawing/2014/main" val="2588583690"/>
                    </a:ext>
                  </a:extLst>
                </a:gridCol>
                <a:gridCol w="25400">
                  <a:extLst>
                    <a:ext uri="{9D8B030D-6E8A-4147-A177-3AD203B41FA5}">
                      <a16:colId xmlns:a16="http://schemas.microsoft.com/office/drawing/2014/main" val="3638062292"/>
                    </a:ext>
                  </a:extLst>
                </a:gridCol>
                <a:gridCol w="25400">
                  <a:extLst>
                    <a:ext uri="{9D8B030D-6E8A-4147-A177-3AD203B41FA5}">
                      <a16:colId xmlns:a16="http://schemas.microsoft.com/office/drawing/2014/main" val="2487772194"/>
                    </a:ext>
                  </a:extLst>
                </a:gridCol>
                <a:gridCol w="25400">
                  <a:extLst>
                    <a:ext uri="{9D8B030D-6E8A-4147-A177-3AD203B41FA5}">
                      <a16:colId xmlns:a16="http://schemas.microsoft.com/office/drawing/2014/main" val="2922466849"/>
                    </a:ext>
                  </a:extLst>
                </a:gridCol>
                <a:gridCol w="25400">
                  <a:extLst>
                    <a:ext uri="{9D8B030D-6E8A-4147-A177-3AD203B41FA5}">
                      <a16:colId xmlns:a16="http://schemas.microsoft.com/office/drawing/2014/main" val="1506876173"/>
                    </a:ext>
                  </a:extLst>
                </a:gridCol>
                <a:gridCol w="25400">
                  <a:extLst>
                    <a:ext uri="{9D8B030D-6E8A-4147-A177-3AD203B41FA5}">
                      <a16:colId xmlns:a16="http://schemas.microsoft.com/office/drawing/2014/main" val="4212794219"/>
                    </a:ext>
                  </a:extLst>
                </a:gridCol>
                <a:gridCol w="25400">
                  <a:extLst>
                    <a:ext uri="{9D8B030D-6E8A-4147-A177-3AD203B41FA5}">
                      <a16:colId xmlns:a16="http://schemas.microsoft.com/office/drawing/2014/main" val="858958111"/>
                    </a:ext>
                  </a:extLst>
                </a:gridCol>
                <a:gridCol w="25400">
                  <a:extLst>
                    <a:ext uri="{9D8B030D-6E8A-4147-A177-3AD203B41FA5}">
                      <a16:colId xmlns:a16="http://schemas.microsoft.com/office/drawing/2014/main" val="2662976086"/>
                    </a:ext>
                  </a:extLst>
                </a:gridCol>
                <a:gridCol w="25400">
                  <a:extLst>
                    <a:ext uri="{9D8B030D-6E8A-4147-A177-3AD203B41FA5}">
                      <a16:colId xmlns:a16="http://schemas.microsoft.com/office/drawing/2014/main" val="1934028933"/>
                    </a:ext>
                  </a:extLst>
                </a:gridCol>
                <a:gridCol w="25400">
                  <a:extLst>
                    <a:ext uri="{9D8B030D-6E8A-4147-A177-3AD203B41FA5}">
                      <a16:colId xmlns:a16="http://schemas.microsoft.com/office/drawing/2014/main" val="3719897502"/>
                    </a:ext>
                  </a:extLst>
                </a:gridCol>
                <a:gridCol w="25400">
                  <a:extLst>
                    <a:ext uri="{9D8B030D-6E8A-4147-A177-3AD203B41FA5}">
                      <a16:colId xmlns:a16="http://schemas.microsoft.com/office/drawing/2014/main" val="3223101072"/>
                    </a:ext>
                  </a:extLst>
                </a:gridCol>
              </a:tblGrid>
              <a:tr h="0">
                <a:tc rowSpan="2" gridSpan="2">
                  <a:txBody>
                    <a:bodyPr/>
                    <a:lstStyle/>
                    <a:p>
                      <a:pPr algn="ctr" fontAlgn="b"/>
                      <a:r>
                        <a:rPr lang="en-GB" sz="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hMerge="1">
                  <a:txBody>
                    <a:bodyPr/>
                    <a:lstStyle/>
                    <a:p>
                      <a:endParaRPr lang="en-GB"/>
                    </a:p>
                  </a:txBody>
                  <a:tcPr/>
                </a:tc>
                <a:tc gridSpan="12">
                  <a:txBody>
                    <a:bodyPr/>
                    <a:lstStyle/>
                    <a:p>
                      <a:pPr algn="ctr" fontAlgn="b"/>
                      <a:r>
                        <a:rPr lang="en-GB" sz="100" b="1" i="0" u="none" strike="noStrike">
                          <a:solidFill>
                            <a:srgbClr val="000000"/>
                          </a:solidFill>
                          <a:effectLst/>
                          <a:latin typeface="Calibri" panose="020F0502020204030204" pitchFamily="34" charset="0"/>
                        </a:rPr>
                        <a:t>Diagnostic specificity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157050"/>
                  </a:ext>
                </a:extLst>
              </a:tr>
              <a:tr h="0">
                <a:tc gridSpan="2" vMerge="1">
                  <a:txBody>
                    <a:bodyPr/>
                    <a:lstStyle/>
                    <a:p>
                      <a:endParaRPr lang="en-GB"/>
                    </a:p>
                  </a:txBody>
                  <a:tcPr/>
                </a:tc>
                <a:tc hMerge="1" vMerge="1">
                  <a:txBody>
                    <a:bodyPr/>
                    <a:lstStyle/>
                    <a:p>
                      <a:endParaRPr lang="en-GB"/>
                    </a:p>
                  </a:txBody>
                  <a:tcPr/>
                </a:tc>
                <a:tc gridSpan="3">
                  <a:txBody>
                    <a:bodyPr/>
                    <a:lstStyle/>
                    <a:p>
                      <a:pPr algn="ctr" fontAlgn="b"/>
                      <a:r>
                        <a:rPr lang="en-GB" sz="1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00" b="1"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00" b="1"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00" b="1"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3930116"/>
                  </a:ext>
                </a:extLst>
              </a:tr>
              <a:tr h="0">
                <a:tc gridSpan="2">
                  <a:txBody>
                    <a:bodyPr/>
                    <a:lstStyle/>
                    <a:p>
                      <a:pPr algn="ctr" fontAlgn="b"/>
                      <a:r>
                        <a:rPr lang="en-GB" sz="100" b="1" i="1" u="none" strike="noStrike">
                          <a:solidFill>
                            <a:srgbClr val="000000"/>
                          </a:solidFill>
                          <a:effectLst/>
                          <a:latin typeface="Calibri" panose="020F0502020204030204" pitchFamily="34" charset="0"/>
                        </a:rPr>
                        <a:t>Time-to-result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fontAlgn="b"/>
                      <a:r>
                        <a:rPr lang="en-GB" sz="100" b="0" i="1" u="none" strike="noStrike">
                          <a:solidFill>
                            <a:srgbClr val="000000"/>
                          </a:solidFill>
                          <a:effectLst/>
                          <a:latin typeface="Calibri" panose="020F0502020204030204" pitchFamily="34" charset="0"/>
                        </a:rPr>
                        <a:t>15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90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180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15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90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180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15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90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180 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15 min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90 min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00" b="0" i="1" u="none" strike="noStrike">
                          <a:solidFill>
                            <a:srgbClr val="000000"/>
                          </a:solidFill>
                          <a:effectLst/>
                          <a:latin typeface="Calibri" panose="020F0502020204030204" pitchFamily="34" charset="0"/>
                        </a:rPr>
                        <a:t>180 min</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904292"/>
                  </a:ext>
                </a:extLst>
              </a:tr>
              <a:tr h="0">
                <a:tc rowSpan="15">
                  <a:txBody>
                    <a:bodyPr/>
                    <a:lstStyle/>
                    <a:p>
                      <a:pPr algn="ctr" fontAlgn="ctr"/>
                      <a:r>
                        <a:rPr lang="en-GB" sz="100" b="1" i="0" u="none" strike="noStrike">
                          <a:solidFill>
                            <a:srgbClr val="000000"/>
                          </a:solidFill>
                          <a:effectLst/>
                          <a:latin typeface="Calibri" panose="020F0502020204030204" pitchFamily="34" charset="0"/>
                        </a:rPr>
                        <a:t>Diagnostic sensitivity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1" i="0" u="none" strike="noStrike">
                          <a:solidFill>
                            <a:srgbClr val="000000"/>
                          </a:solidFill>
                          <a:effectLst/>
                          <a:latin typeface="Calibri" panose="020F05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599909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00" b="0" i="0" u="none" strike="noStrike">
                          <a:solidFill>
                            <a:srgbClr val="000000"/>
                          </a:solidFill>
                          <a:effectLst/>
                          <a:latin typeface="Calibri" panose="020F0502020204030204" pitchFamily="34" charset="0"/>
                        </a:rPr>
                        <a:t>577982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00" b="0" i="0" u="none" strike="noStrike">
                          <a:solidFill>
                            <a:srgbClr val="000000"/>
                          </a:solidFill>
                          <a:effectLst/>
                          <a:latin typeface="Calibri" panose="020F0502020204030204" pitchFamily="34" charset="0"/>
                        </a:rPr>
                        <a:t>535076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00" b="0" i="0" u="none" strike="noStrike">
                          <a:solidFill>
                            <a:srgbClr val="000000"/>
                          </a:solidFill>
                          <a:effectLst/>
                          <a:latin typeface="Calibri" panose="020F0502020204030204" pitchFamily="34" charset="0"/>
                        </a:rPr>
                        <a:t>369939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b"/>
                      <a:r>
                        <a:rPr lang="en-GB" sz="100" b="0" i="0" u="none" strike="noStrike">
                          <a:solidFill>
                            <a:srgbClr val="000000"/>
                          </a:solidFill>
                          <a:effectLst/>
                          <a:latin typeface="Calibri" panose="020F0502020204030204" pitchFamily="34" charset="0"/>
                        </a:rPr>
                        <a:t>319596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b"/>
                      <a:r>
                        <a:rPr lang="en-GB" sz="100" b="0" i="0" u="none" strike="noStrike">
                          <a:solidFill>
                            <a:srgbClr val="000000"/>
                          </a:solidFill>
                          <a:effectLst/>
                          <a:latin typeface="Calibri" panose="020F0502020204030204" pitchFamily="34" charset="0"/>
                        </a:rPr>
                        <a:t>303845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b"/>
                      <a:r>
                        <a:rPr lang="en-GB" sz="100" b="0" i="0" u="none" strike="noStrike">
                          <a:solidFill>
                            <a:srgbClr val="000000"/>
                          </a:solidFill>
                          <a:effectLst/>
                          <a:latin typeface="Calibri" panose="020F0502020204030204" pitchFamily="34" charset="0"/>
                        </a:rPr>
                        <a:t>106146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ctr" fontAlgn="b"/>
                      <a:r>
                        <a:rPr lang="en-GB" sz="100" b="0" i="0" u="none" strike="noStrike">
                          <a:solidFill>
                            <a:srgbClr val="000000"/>
                          </a:solidFill>
                          <a:effectLst/>
                          <a:latin typeface="Calibri" panose="020F0502020204030204" pitchFamily="34" charset="0"/>
                        </a:rPr>
                        <a:t>90087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b"/>
                      <a:r>
                        <a:rPr lang="en-GB" sz="100" b="0" i="0" u="none" strike="noStrike">
                          <a:solidFill>
                            <a:srgbClr val="000000"/>
                          </a:solidFill>
                          <a:effectLst/>
                          <a:latin typeface="Calibri" panose="020F0502020204030204" pitchFamily="34" charset="0"/>
                        </a:rPr>
                        <a:t>49603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b"/>
                      <a:r>
                        <a:rPr lang="en-GB" sz="100" b="0" i="0" u="none" strike="noStrike">
                          <a:solidFill>
                            <a:srgbClr val="000000"/>
                          </a:solidFill>
                          <a:effectLst/>
                          <a:latin typeface="Calibri" panose="020F0502020204030204" pitchFamily="34" charset="0"/>
                        </a:rPr>
                        <a:t>-89098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b"/>
                      <a:r>
                        <a:rPr lang="en-GB" sz="100" b="0" i="0" u="none" strike="noStrike">
                          <a:solidFill>
                            <a:srgbClr val="000000"/>
                          </a:solidFill>
                          <a:effectLst/>
                          <a:latin typeface="Calibri" panose="020F0502020204030204" pitchFamily="34" charset="0"/>
                        </a:rPr>
                        <a:t>-109808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b"/>
                      <a:r>
                        <a:rPr lang="en-GB" sz="100" b="0" i="0" u="none" strike="noStrike">
                          <a:solidFill>
                            <a:srgbClr val="000000"/>
                          </a:solidFill>
                          <a:effectLst/>
                          <a:latin typeface="Calibri" panose="020F0502020204030204" pitchFamily="34" charset="0"/>
                        </a:rPr>
                        <a:t>-173145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extLst>
                  <a:ext uri="{0D108BD9-81ED-4DB2-BD59-A6C34878D82A}">
                    <a16:rowId xmlns:a16="http://schemas.microsoft.com/office/drawing/2014/main" val="1820238305"/>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98%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542445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C"/>
                    </a:solidFill>
                  </a:tcPr>
                </a:tc>
                <a:tc>
                  <a:txBody>
                    <a:bodyPr/>
                    <a:lstStyle/>
                    <a:p>
                      <a:pPr algn="ctr" fontAlgn="b"/>
                      <a:r>
                        <a:rPr lang="en-GB" sz="100" b="0" i="0" u="none" strike="noStrike">
                          <a:solidFill>
                            <a:srgbClr val="000000"/>
                          </a:solidFill>
                          <a:effectLst/>
                          <a:latin typeface="Calibri" panose="020F0502020204030204" pitchFamily="34" charset="0"/>
                        </a:rPr>
                        <a:t>514831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b"/>
                      <a:r>
                        <a:rPr lang="en-GB" sz="100" b="0" i="0" u="none" strike="noStrike">
                          <a:solidFill>
                            <a:srgbClr val="000000"/>
                          </a:solidFill>
                          <a:effectLst/>
                          <a:latin typeface="Calibri" panose="020F0502020204030204" pitchFamily="34" charset="0"/>
                        </a:rPr>
                        <a:t>485013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27C"/>
                    </a:solidFill>
                  </a:tcPr>
                </a:tc>
                <a:tc>
                  <a:txBody>
                    <a:bodyPr/>
                    <a:lstStyle/>
                    <a:p>
                      <a:pPr algn="ctr" fontAlgn="b"/>
                      <a:r>
                        <a:rPr lang="en-GB" sz="100" b="0" i="0" u="none" strike="noStrike">
                          <a:solidFill>
                            <a:srgbClr val="000000"/>
                          </a:solidFill>
                          <a:effectLst/>
                          <a:latin typeface="Calibri" panose="020F0502020204030204" pitchFamily="34" charset="0"/>
                        </a:rPr>
                        <a:t>326192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ctr" fontAlgn="b"/>
                      <a:r>
                        <a:rPr lang="en-GB" sz="100" b="0" i="0" u="none" strike="noStrike">
                          <a:solidFill>
                            <a:srgbClr val="000000"/>
                          </a:solidFill>
                          <a:effectLst/>
                          <a:latin typeface="Calibri" panose="020F0502020204030204" pitchFamily="34" charset="0"/>
                        </a:rPr>
                        <a:t>289570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ctr" fontAlgn="b"/>
                      <a:r>
                        <a:rPr lang="en-GB" sz="100" b="0" i="0" u="none" strike="noStrike">
                          <a:solidFill>
                            <a:srgbClr val="000000"/>
                          </a:solidFill>
                          <a:effectLst/>
                          <a:latin typeface="Calibri" panose="020F0502020204030204" pitchFamily="34" charset="0"/>
                        </a:rPr>
                        <a:t>271645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27F"/>
                    </a:solidFill>
                  </a:tcPr>
                </a:tc>
                <a:tc>
                  <a:txBody>
                    <a:bodyPr/>
                    <a:lstStyle/>
                    <a:p>
                      <a:pPr algn="ctr" fontAlgn="b"/>
                      <a:r>
                        <a:rPr lang="en-GB" sz="100" b="0" i="0" u="none" strike="noStrike">
                          <a:solidFill>
                            <a:srgbClr val="000000"/>
                          </a:solidFill>
                          <a:effectLst/>
                          <a:latin typeface="Calibri" panose="020F0502020204030204" pitchFamily="34" charset="0"/>
                        </a:rPr>
                        <a:t>73285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b"/>
                      <a:r>
                        <a:rPr lang="en-GB" sz="100" b="0" i="0" u="none" strike="noStrike">
                          <a:solidFill>
                            <a:srgbClr val="000000"/>
                          </a:solidFill>
                          <a:effectLst/>
                          <a:latin typeface="Calibri" panose="020F0502020204030204" pitchFamily="34" charset="0"/>
                        </a:rPr>
                        <a:t>47207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b"/>
                      <a:r>
                        <a:rPr lang="en-GB" sz="100" b="0" i="0" u="none" strike="noStrike">
                          <a:solidFill>
                            <a:srgbClr val="000000"/>
                          </a:solidFill>
                          <a:effectLst/>
                          <a:latin typeface="Calibri" panose="020F0502020204030204" pitchFamily="34" charset="0"/>
                        </a:rPr>
                        <a:t>9380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ctr" fontAlgn="b"/>
                      <a:r>
                        <a:rPr lang="en-GB" sz="100" b="0" i="0" u="none" strike="noStrike">
                          <a:solidFill>
                            <a:srgbClr val="000000"/>
                          </a:solidFill>
                          <a:effectLst/>
                          <a:latin typeface="Calibri" panose="020F0502020204030204" pitchFamily="34" charset="0"/>
                        </a:rPr>
                        <a:t>-127772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en-GB" sz="100" b="0" i="0" u="none" strike="noStrike">
                          <a:solidFill>
                            <a:srgbClr val="000000"/>
                          </a:solidFill>
                          <a:effectLst/>
                          <a:latin typeface="Calibri" panose="020F0502020204030204" pitchFamily="34" charset="0"/>
                        </a:rPr>
                        <a:t>-151550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en-GB" sz="100" b="0" i="0" u="none" strike="noStrike">
                          <a:solidFill>
                            <a:srgbClr val="000000"/>
                          </a:solidFill>
                          <a:effectLst/>
                          <a:latin typeface="Calibri" panose="020F0502020204030204" pitchFamily="34" charset="0"/>
                        </a:rPr>
                        <a:t>-205195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extLst>
                  <a:ext uri="{0D108BD9-81ED-4DB2-BD59-A6C34878D82A}">
                    <a16:rowId xmlns:a16="http://schemas.microsoft.com/office/drawing/2014/main" val="4056840247"/>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96%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505136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57D"/>
                    </a:solidFill>
                  </a:tcPr>
                </a:tc>
                <a:tc>
                  <a:txBody>
                    <a:bodyPr/>
                    <a:lstStyle/>
                    <a:p>
                      <a:pPr algn="ctr" fontAlgn="b"/>
                      <a:r>
                        <a:rPr lang="en-GB" sz="100" b="0" i="0" u="none" strike="noStrike">
                          <a:solidFill>
                            <a:srgbClr val="000000"/>
                          </a:solidFill>
                          <a:effectLst/>
                          <a:latin typeface="Calibri" panose="020F0502020204030204" pitchFamily="34" charset="0"/>
                        </a:rPr>
                        <a:t>496729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47D"/>
                    </a:solidFill>
                  </a:tcPr>
                </a:tc>
                <a:tc>
                  <a:txBody>
                    <a:bodyPr/>
                    <a:lstStyle/>
                    <a:p>
                      <a:pPr algn="ctr" fontAlgn="b"/>
                      <a:r>
                        <a:rPr lang="en-GB" sz="100" b="0" i="0" u="none" strike="noStrike">
                          <a:solidFill>
                            <a:srgbClr val="000000"/>
                          </a:solidFill>
                          <a:effectLst/>
                          <a:latin typeface="Calibri" panose="020F0502020204030204" pitchFamily="34" charset="0"/>
                        </a:rPr>
                        <a:t>453465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D"/>
                    </a:solidFill>
                  </a:tcPr>
                </a:tc>
                <a:tc>
                  <a:txBody>
                    <a:bodyPr/>
                    <a:lstStyle/>
                    <a:p>
                      <a:pPr algn="ctr" fontAlgn="b"/>
                      <a:r>
                        <a:rPr lang="en-GB" sz="100" b="0" i="0" u="none" strike="noStrike">
                          <a:solidFill>
                            <a:srgbClr val="000000"/>
                          </a:solidFill>
                          <a:effectLst/>
                          <a:latin typeface="Calibri" panose="020F0502020204030204" pitchFamily="34" charset="0"/>
                        </a:rPr>
                        <a:t>286989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ctr" fontAlgn="b"/>
                      <a:r>
                        <a:rPr lang="en-GB" sz="100" b="0" i="0" u="none" strike="noStrike">
                          <a:solidFill>
                            <a:srgbClr val="000000"/>
                          </a:solidFill>
                          <a:effectLst/>
                          <a:latin typeface="Calibri" panose="020F0502020204030204" pitchFamily="34" charset="0"/>
                        </a:rPr>
                        <a:t>243111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ctr" fontAlgn="b"/>
                      <a:r>
                        <a:rPr lang="en-GB" sz="100" b="0" i="0" u="none" strike="noStrike">
                          <a:solidFill>
                            <a:srgbClr val="000000"/>
                          </a:solidFill>
                          <a:effectLst/>
                          <a:latin typeface="Calibri" panose="020F0502020204030204" pitchFamily="34" charset="0"/>
                        </a:rPr>
                        <a:t>228143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ctr" fontAlgn="b"/>
                      <a:r>
                        <a:rPr lang="en-GB" sz="100" b="0" i="0" u="none" strike="noStrike">
                          <a:solidFill>
                            <a:srgbClr val="000000"/>
                          </a:solidFill>
                          <a:effectLst/>
                          <a:latin typeface="Calibri" panose="020F0502020204030204" pitchFamily="34" charset="0"/>
                        </a:rPr>
                        <a:t>48042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b"/>
                      <a:r>
                        <a:rPr lang="en-GB" sz="100" b="0" i="0" u="none" strike="noStrike">
                          <a:solidFill>
                            <a:srgbClr val="000000"/>
                          </a:solidFill>
                          <a:effectLst/>
                          <a:latin typeface="Calibri" panose="020F0502020204030204" pitchFamily="34" charset="0"/>
                        </a:rPr>
                        <a:t>3652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b"/>
                      <a:r>
                        <a:rPr lang="en-GB" sz="100" b="0" i="0" u="none" strike="noStrike">
                          <a:solidFill>
                            <a:srgbClr val="000000"/>
                          </a:solidFill>
                          <a:effectLst/>
                          <a:latin typeface="Calibri" panose="020F0502020204030204" pitchFamily="34" charset="0"/>
                        </a:rPr>
                        <a:t>-18645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b"/>
                      <a:r>
                        <a:rPr lang="en-GB" sz="100" b="0" i="0" u="none" strike="noStrike">
                          <a:solidFill>
                            <a:srgbClr val="000000"/>
                          </a:solidFill>
                          <a:effectLst/>
                          <a:latin typeface="Calibri" panose="020F0502020204030204" pitchFamily="34" charset="0"/>
                        </a:rPr>
                        <a:t>-162581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b"/>
                      <a:r>
                        <a:rPr lang="en-GB" sz="100" b="0" i="0" u="none" strike="noStrike">
                          <a:solidFill>
                            <a:srgbClr val="000000"/>
                          </a:solidFill>
                          <a:effectLst/>
                          <a:latin typeface="Calibri" panose="020F0502020204030204" pitchFamily="34" charset="0"/>
                        </a:rPr>
                        <a:t>-182459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b"/>
                      <a:r>
                        <a:rPr lang="en-GB" sz="100" b="0" i="0" u="none" strike="noStrike">
                          <a:solidFill>
                            <a:srgbClr val="000000"/>
                          </a:solidFill>
                          <a:effectLst/>
                          <a:latin typeface="Calibri" panose="020F0502020204030204" pitchFamily="34" charset="0"/>
                        </a:rPr>
                        <a:t>-247693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extLst>
                  <a:ext uri="{0D108BD9-81ED-4DB2-BD59-A6C34878D82A}">
                    <a16:rowId xmlns:a16="http://schemas.microsoft.com/office/drawing/2014/main" val="1103784489"/>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468668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GB" sz="100" b="0" i="0" u="none" strike="noStrike">
                          <a:solidFill>
                            <a:srgbClr val="000000"/>
                          </a:solidFill>
                          <a:effectLst/>
                          <a:latin typeface="Calibri" panose="020F0502020204030204" pitchFamily="34" charset="0"/>
                        </a:rPr>
                        <a:t>449998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ctr" fontAlgn="b"/>
                      <a:r>
                        <a:rPr lang="en-GB" sz="100" b="0" i="0" u="none" strike="noStrike">
                          <a:solidFill>
                            <a:srgbClr val="000000"/>
                          </a:solidFill>
                          <a:effectLst/>
                          <a:latin typeface="Calibri" panose="020F0502020204030204" pitchFamily="34" charset="0"/>
                        </a:rPr>
                        <a:t>410489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GB" sz="100" b="0" i="0" u="none" strike="noStrike">
                          <a:solidFill>
                            <a:srgbClr val="000000"/>
                          </a:solidFill>
                          <a:effectLst/>
                          <a:latin typeface="Calibri" panose="020F0502020204030204" pitchFamily="34" charset="0"/>
                        </a:rPr>
                        <a:t>252306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ctr" fontAlgn="b"/>
                      <a:r>
                        <a:rPr lang="en-GB" sz="100" b="0" i="0" u="none" strike="noStrike">
                          <a:solidFill>
                            <a:srgbClr val="000000"/>
                          </a:solidFill>
                          <a:effectLst/>
                          <a:latin typeface="Calibri" panose="020F0502020204030204" pitchFamily="34" charset="0"/>
                        </a:rPr>
                        <a:t>214197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b"/>
                      <a:r>
                        <a:rPr lang="en-GB" sz="100" b="0" i="0" u="none" strike="noStrike">
                          <a:solidFill>
                            <a:srgbClr val="000000"/>
                          </a:solidFill>
                          <a:effectLst/>
                          <a:latin typeface="Calibri" panose="020F0502020204030204" pitchFamily="34" charset="0"/>
                        </a:rPr>
                        <a:t>183851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ctr" fontAlgn="b"/>
                      <a:r>
                        <a:rPr lang="en-GB" sz="100" b="0" i="1" u="none" strike="noStrike">
                          <a:solidFill>
                            <a:srgbClr val="000000"/>
                          </a:solidFill>
                          <a:effectLst/>
                          <a:latin typeface="Calibri" panose="020F0502020204030204" pitchFamily="34" charset="0"/>
                        </a:rPr>
                        <a:t>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b"/>
                      <a:r>
                        <a:rPr lang="en-GB" sz="100" b="0" i="0" u="none" strike="noStrike">
                          <a:solidFill>
                            <a:srgbClr val="000000"/>
                          </a:solidFill>
                          <a:effectLst/>
                          <a:latin typeface="Calibri" panose="020F0502020204030204" pitchFamily="34" charset="0"/>
                        </a:rPr>
                        <a:t>-36668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en-GB" sz="100" b="0" i="0" u="none" strike="noStrike">
                          <a:solidFill>
                            <a:srgbClr val="000000"/>
                          </a:solidFill>
                          <a:effectLst/>
                          <a:latin typeface="Calibri" panose="020F0502020204030204" pitchFamily="34" charset="0"/>
                        </a:rPr>
                        <a:t>-49023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en-GB" sz="100" b="0" i="0" u="none" strike="noStrike">
                          <a:solidFill>
                            <a:srgbClr val="000000"/>
                          </a:solidFill>
                          <a:effectLst/>
                          <a:latin typeface="Calibri" panose="020F0502020204030204" pitchFamily="34" charset="0"/>
                        </a:rPr>
                        <a:t>-197231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en-GB" sz="100" b="0" i="0" u="none" strike="noStrike">
                          <a:solidFill>
                            <a:srgbClr val="000000"/>
                          </a:solidFill>
                          <a:effectLst/>
                          <a:latin typeface="Calibri" panose="020F0502020204030204" pitchFamily="34" charset="0"/>
                        </a:rPr>
                        <a:t>-227418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b"/>
                      <a:r>
                        <a:rPr lang="en-GB" sz="100" b="0" i="0" u="none" strike="noStrike">
                          <a:solidFill>
                            <a:srgbClr val="000000"/>
                          </a:solidFill>
                          <a:effectLst/>
                          <a:latin typeface="Calibri" panose="020F0502020204030204" pitchFamily="34" charset="0"/>
                        </a:rPr>
                        <a:t>-274410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extLst>
                  <a:ext uri="{0D108BD9-81ED-4DB2-BD59-A6C34878D82A}">
                    <a16:rowId xmlns:a16="http://schemas.microsoft.com/office/drawing/2014/main" val="125544029"/>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422843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B7E"/>
                    </a:solidFill>
                  </a:tcPr>
                </a:tc>
                <a:tc>
                  <a:txBody>
                    <a:bodyPr/>
                    <a:lstStyle/>
                    <a:p>
                      <a:pPr algn="ctr" fontAlgn="b"/>
                      <a:r>
                        <a:rPr lang="en-GB" sz="100" b="0" i="0" u="none" strike="noStrike">
                          <a:solidFill>
                            <a:srgbClr val="000000"/>
                          </a:solidFill>
                          <a:effectLst/>
                          <a:latin typeface="Calibri" panose="020F0502020204030204" pitchFamily="34" charset="0"/>
                        </a:rPr>
                        <a:t>392997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b"/>
                      <a:r>
                        <a:rPr lang="en-GB" sz="100" b="0" i="0" u="none" strike="noStrike">
                          <a:solidFill>
                            <a:srgbClr val="000000"/>
                          </a:solidFill>
                          <a:effectLst/>
                          <a:latin typeface="Calibri" panose="020F0502020204030204" pitchFamily="34" charset="0"/>
                        </a:rPr>
                        <a:t>380708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b"/>
                      <a:r>
                        <a:rPr lang="en-GB" sz="100" b="0" i="0" u="none" strike="noStrike">
                          <a:solidFill>
                            <a:srgbClr val="000000"/>
                          </a:solidFill>
                          <a:effectLst/>
                          <a:latin typeface="Calibri" panose="020F0502020204030204" pitchFamily="34" charset="0"/>
                        </a:rPr>
                        <a:t>194617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b"/>
                      <a:r>
                        <a:rPr lang="en-GB" sz="100" b="0" i="0" u="none" strike="noStrike">
                          <a:solidFill>
                            <a:srgbClr val="000000"/>
                          </a:solidFill>
                          <a:effectLst/>
                          <a:latin typeface="Calibri" panose="020F0502020204030204" pitchFamily="34" charset="0"/>
                        </a:rPr>
                        <a:t>169993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b"/>
                      <a:r>
                        <a:rPr lang="en-GB" sz="100" b="0" i="0" u="none" strike="noStrike">
                          <a:solidFill>
                            <a:srgbClr val="000000"/>
                          </a:solidFill>
                          <a:effectLst/>
                          <a:latin typeface="Calibri" panose="020F0502020204030204" pitchFamily="34" charset="0"/>
                        </a:rPr>
                        <a:t>147554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b"/>
                      <a:r>
                        <a:rPr lang="en-GB" sz="100" b="0" i="0" u="none" strike="noStrike">
                          <a:solidFill>
                            <a:srgbClr val="000000"/>
                          </a:solidFill>
                          <a:effectLst/>
                          <a:latin typeface="Calibri" panose="020F0502020204030204" pitchFamily="34" charset="0"/>
                        </a:rPr>
                        <a:t>-35615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en-GB" sz="100" b="0" i="0" u="none" strike="noStrike">
                          <a:solidFill>
                            <a:srgbClr val="000000"/>
                          </a:solidFill>
                          <a:effectLst/>
                          <a:latin typeface="Calibri" panose="020F0502020204030204" pitchFamily="34" charset="0"/>
                        </a:rPr>
                        <a:t>-68601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100" b="0" i="0" u="none" strike="noStrike">
                          <a:solidFill>
                            <a:srgbClr val="000000"/>
                          </a:solidFill>
                          <a:effectLst/>
                          <a:latin typeface="Calibri" panose="020F0502020204030204" pitchFamily="34" charset="0"/>
                        </a:rPr>
                        <a:t>-92634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b"/>
                      <a:r>
                        <a:rPr lang="en-GB" sz="100" b="0" i="0" u="none" strike="noStrike">
                          <a:solidFill>
                            <a:srgbClr val="000000"/>
                          </a:solidFill>
                          <a:effectLst/>
                          <a:latin typeface="Calibri" panose="020F0502020204030204" pitchFamily="34" charset="0"/>
                        </a:rPr>
                        <a:t>-236021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b"/>
                      <a:r>
                        <a:rPr lang="en-GB" sz="100" b="0" i="0" u="none" strike="noStrike">
                          <a:solidFill>
                            <a:srgbClr val="000000"/>
                          </a:solidFill>
                          <a:effectLst/>
                          <a:latin typeface="Calibri" panose="020F0502020204030204" pitchFamily="34" charset="0"/>
                        </a:rPr>
                        <a:t>-271246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ctr" fontAlgn="b"/>
                      <a:r>
                        <a:rPr lang="en-GB" sz="100" b="0" i="0" u="none" strike="noStrike">
                          <a:solidFill>
                            <a:srgbClr val="000000"/>
                          </a:solidFill>
                          <a:effectLst/>
                          <a:latin typeface="Calibri" panose="020F0502020204030204" pitchFamily="34" charset="0"/>
                        </a:rPr>
                        <a:t>-309673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679"/>
                    </a:solidFill>
                  </a:tcPr>
                </a:tc>
                <a:extLst>
                  <a:ext uri="{0D108BD9-81ED-4DB2-BD59-A6C34878D82A}">
                    <a16:rowId xmlns:a16="http://schemas.microsoft.com/office/drawing/2014/main" val="685111508"/>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90%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377578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b"/>
                      <a:r>
                        <a:rPr lang="en-GB" sz="100" b="0" i="0" u="none" strike="noStrike">
                          <a:solidFill>
                            <a:srgbClr val="000000"/>
                          </a:solidFill>
                          <a:effectLst/>
                          <a:latin typeface="Calibri" panose="020F0502020204030204" pitchFamily="34" charset="0"/>
                        </a:rPr>
                        <a:t>362764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ctr" fontAlgn="b"/>
                      <a:r>
                        <a:rPr lang="en-GB" sz="100" b="0" i="0" u="none" strike="noStrike">
                          <a:solidFill>
                            <a:srgbClr val="000000"/>
                          </a:solidFill>
                          <a:effectLst/>
                          <a:latin typeface="Calibri" panose="020F0502020204030204" pitchFamily="34" charset="0"/>
                        </a:rPr>
                        <a:t>339100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ctr" fontAlgn="b"/>
                      <a:r>
                        <a:rPr lang="en-GB" sz="100" b="0" i="0" u="none" strike="noStrike">
                          <a:solidFill>
                            <a:srgbClr val="000000"/>
                          </a:solidFill>
                          <a:effectLst/>
                          <a:latin typeface="Calibri" panose="020F0502020204030204" pitchFamily="34" charset="0"/>
                        </a:rPr>
                        <a:t>162391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GB" sz="100" b="0" i="0" u="none" strike="noStrike">
                          <a:solidFill>
                            <a:srgbClr val="000000"/>
                          </a:solidFill>
                          <a:effectLst/>
                          <a:latin typeface="Calibri" panose="020F0502020204030204" pitchFamily="34" charset="0"/>
                        </a:rPr>
                        <a:t>134103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b"/>
                      <a:r>
                        <a:rPr lang="en-GB" sz="100" b="0" i="0" u="none" strike="noStrike">
                          <a:solidFill>
                            <a:srgbClr val="000000"/>
                          </a:solidFill>
                          <a:effectLst/>
                          <a:latin typeface="Calibri" panose="020F0502020204030204" pitchFamily="34" charset="0"/>
                        </a:rPr>
                        <a:t>111918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b"/>
                      <a:r>
                        <a:rPr lang="en-GB" sz="100" b="0" i="0" u="none" strike="noStrike">
                          <a:solidFill>
                            <a:srgbClr val="000000"/>
                          </a:solidFill>
                          <a:effectLst/>
                          <a:latin typeface="Calibri" panose="020F0502020204030204" pitchFamily="34" charset="0"/>
                        </a:rPr>
                        <a:t>-69659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b"/>
                      <a:r>
                        <a:rPr lang="en-GB" sz="100" b="0" i="0" u="none" strike="noStrike">
                          <a:solidFill>
                            <a:srgbClr val="000000"/>
                          </a:solidFill>
                          <a:effectLst/>
                          <a:latin typeface="Calibri" panose="020F0502020204030204" pitchFamily="34" charset="0"/>
                        </a:rPr>
                        <a:t>-103348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b"/>
                      <a:r>
                        <a:rPr lang="en-GB" sz="100" b="0" i="0" u="none" strike="noStrike">
                          <a:solidFill>
                            <a:srgbClr val="000000"/>
                          </a:solidFill>
                          <a:effectLst/>
                          <a:latin typeface="Calibri" panose="020F0502020204030204" pitchFamily="34" charset="0"/>
                        </a:rPr>
                        <a:t>-128604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b"/>
                      <a:r>
                        <a:rPr lang="en-GB" sz="100" b="0" i="0" u="none" strike="noStrike">
                          <a:solidFill>
                            <a:srgbClr val="000000"/>
                          </a:solidFill>
                          <a:effectLst/>
                          <a:latin typeface="Calibri" panose="020F0502020204030204" pitchFamily="34" charset="0"/>
                        </a:rPr>
                        <a:t>-265681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b"/>
                      <a:r>
                        <a:rPr lang="en-GB" sz="100" b="0" i="0" u="none" strike="noStrike">
                          <a:solidFill>
                            <a:srgbClr val="000000"/>
                          </a:solidFill>
                          <a:effectLst/>
                          <a:latin typeface="Calibri" panose="020F0502020204030204" pitchFamily="34" charset="0"/>
                        </a:rPr>
                        <a:t>-301392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9"/>
                    </a:solidFill>
                  </a:tcPr>
                </a:tc>
                <a:tc>
                  <a:txBody>
                    <a:bodyPr/>
                    <a:lstStyle/>
                    <a:p>
                      <a:pPr algn="ctr" fontAlgn="b"/>
                      <a:r>
                        <a:rPr lang="en-GB" sz="100" b="0" i="0" u="none" strike="noStrike">
                          <a:solidFill>
                            <a:srgbClr val="000000"/>
                          </a:solidFill>
                          <a:effectLst/>
                          <a:latin typeface="Calibri" panose="020F0502020204030204" pitchFamily="34" charset="0"/>
                        </a:rPr>
                        <a:t>-334807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extLst>
                  <a:ext uri="{0D108BD9-81ED-4DB2-BD59-A6C34878D82A}">
                    <a16:rowId xmlns:a16="http://schemas.microsoft.com/office/drawing/2014/main" val="3254175450"/>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88%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344772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ctr" fontAlgn="b"/>
                      <a:r>
                        <a:rPr lang="en-GB" sz="100" b="0" i="0" u="none" strike="noStrike">
                          <a:solidFill>
                            <a:srgbClr val="000000"/>
                          </a:solidFill>
                          <a:effectLst/>
                          <a:latin typeface="Calibri" panose="020F0502020204030204" pitchFamily="34" charset="0"/>
                        </a:rPr>
                        <a:t>321287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ctr" fontAlgn="b"/>
                      <a:r>
                        <a:rPr lang="en-GB" sz="100" b="0" i="0" u="none" strike="noStrike">
                          <a:solidFill>
                            <a:srgbClr val="000000"/>
                          </a:solidFill>
                          <a:effectLst/>
                          <a:latin typeface="Calibri" panose="020F0502020204030204" pitchFamily="34" charset="0"/>
                        </a:rPr>
                        <a:t>312854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b"/>
                      <a:r>
                        <a:rPr lang="en-GB" sz="100" b="0" i="0" u="none" strike="noStrike">
                          <a:solidFill>
                            <a:srgbClr val="000000"/>
                          </a:solidFill>
                          <a:effectLst/>
                          <a:latin typeface="Calibri" panose="020F0502020204030204" pitchFamily="34" charset="0"/>
                        </a:rPr>
                        <a:t>120459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b"/>
                      <a:r>
                        <a:rPr lang="en-GB" sz="100" b="0" i="0" u="none" strike="noStrike">
                          <a:solidFill>
                            <a:srgbClr val="000000"/>
                          </a:solidFill>
                          <a:effectLst/>
                          <a:latin typeface="Calibri" panose="020F0502020204030204" pitchFamily="34" charset="0"/>
                        </a:rPr>
                        <a:t>89531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b"/>
                      <a:r>
                        <a:rPr lang="en-GB" sz="100" b="0" i="0" u="none" strike="noStrike">
                          <a:solidFill>
                            <a:srgbClr val="000000"/>
                          </a:solidFill>
                          <a:effectLst/>
                          <a:latin typeface="Calibri" panose="020F0502020204030204" pitchFamily="34" charset="0"/>
                        </a:rPr>
                        <a:t>83482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b"/>
                      <a:r>
                        <a:rPr lang="en-GB" sz="100" b="0" i="0" u="none" strike="noStrike">
                          <a:solidFill>
                            <a:srgbClr val="000000"/>
                          </a:solidFill>
                          <a:effectLst/>
                          <a:latin typeface="Calibri" panose="020F0502020204030204" pitchFamily="34" charset="0"/>
                        </a:rPr>
                        <a:t>-112850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b"/>
                      <a:r>
                        <a:rPr lang="en-GB" sz="100" b="0" i="0" u="none" strike="noStrike">
                          <a:solidFill>
                            <a:srgbClr val="000000"/>
                          </a:solidFill>
                          <a:effectLst/>
                          <a:latin typeface="Calibri" panose="020F0502020204030204" pitchFamily="34" charset="0"/>
                        </a:rPr>
                        <a:t>-145998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b"/>
                      <a:r>
                        <a:rPr lang="en-GB" sz="100" b="0" i="0" u="none" strike="noStrike">
                          <a:solidFill>
                            <a:srgbClr val="000000"/>
                          </a:solidFill>
                          <a:effectLst/>
                          <a:latin typeface="Calibri" panose="020F0502020204030204" pitchFamily="34" charset="0"/>
                        </a:rPr>
                        <a:t>-165433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ctr" fontAlgn="b"/>
                      <a:r>
                        <a:rPr lang="en-GB" sz="100" b="0" i="0" u="none" strike="noStrike">
                          <a:solidFill>
                            <a:srgbClr val="000000"/>
                          </a:solidFill>
                          <a:effectLst/>
                          <a:latin typeface="Calibri" panose="020F0502020204030204" pitchFamily="34" charset="0"/>
                        </a:rPr>
                        <a:t>-312303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b"/>
                      <a:r>
                        <a:rPr lang="en-GB" sz="100" b="0" i="0" u="none" strike="noStrike">
                          <a:solidFill>
                            <a:srgbClr val="000000"/>
                          </a:solidFill>
                          <a:effectLst/>
                          <a:latin typeface="Calibri" panose="020F0502020204030204" pitchFamily="34" charset="0"/>
                        </a:rPr>
                        <a:t>-345569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b"/>
                      <a:r>
                        <a:rPr lang="en-GB" sz="100" b="0" i="0" u="none" strike="noStrike">
                          <a:solidFill>
                            <a:srgbClr val="000000"/>
                          </a:solidFill>
                          <a:effectLst/>
                          <a:latin typeface="Calibri" panose="020F0502020204030204" pitchFamily="34" charset="0"/>
                        </a:rPr>
                        <a:t>-374212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extLst>
                  <a:ext uri="{0D108BD9-81ED-4DB2-BD59-A6C34878D82A}">
                    <a16:rowId xmlns:a16="http://schemas.microsoft.com/office/drawing/2014/main" val="718266507"/>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86%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293759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ctr" fontAlgn="b"/>
                      <a:r>
                        <a:rPr lang="en-GB" sz="100" b="0" i="0" u="none" strike="noStrike">
                          <a:solidFill>
                            <a:srgbClr val="000000"/>
                          </a:solidFill>
                          <a:effectLst/>
                          <a:latin typeface="Calibri" panose="020F0502020204030204" pitchFamily="34" charset="0"/>
                        </a:rPr>
                        <a:t>273130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ctr" fontAlgn="b"/>
                      <a:r>
                        <a:rPr lang="en-GB" sz="100" b="0" i="0" u="none" strike="noStrike">
                          <a:solidFill>
                            <a:srgbClr val="000000"/>
                          </a:solidFill>
                          <a:effectLst/>
                          <a:latin typeface="Calibri" panose="020F0502020204030204" pitchFamily="34" charset="0"/>
                        </a:rPr>
                        <a:t>268902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c>
                  <a:txBody>
                    <a:bodyPr/>
                    <a:lstStyle/>
                    <a:p>
                      <a:pPr algn="ctr" fontAlgn="b"/>
                      <a:r>
                        <a:rPr lang="en-GB" sz="100" b="0" i="0" u="none" strike="noStrike">
                          <a:solidFill>
                            <a:srgbClr val="000000"/>
                          </a:solidFill>
                          <a:effectLst/>
                          <a:latin typeface="Calibri" panose="020F0502020204030204" pitchFamily="34" charset="0"/>
                        </a:rPr>
                        <a:t>81951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383"/>
                    </a:solidFill>
                  </a:tcPr>
                </a:tc>
                <a:tc>
                  <a:txBody>
                    <a:bodyPr/>
                    <a:lstStyle/>
                    <a:p>
                      <a:pPr algn="ctr" fontAlgn="b"/>
                      <a:r>
                        <a:rPr lang="en-GB" sz="100" b="0" i="0" u="none" strike="noStrike">
                          <a:solidFill>
                            <a:srgbClr val="000000"/>
                          </a:solidFill>
                          <a:effectLst/>
                          <a:latin typeface="Calibri" panose="020F0502020204030204" pitchFamily="34" charset="0"/>
                        </a:rPr>
                        <a:t>49682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b"/>
                      <a:r>
                        <a:rPr lang="en-GB" sz="100" b="0" i="0" u="none" strike="noStrike">
                          <a:solidFill>
                            <a:srgbClr val="000000"/>
                          </a:solidFill>
                          <a:effectLst/>
                          <a:latin typeface="Calibri" panose="020F0502020204030204" pitchFamily="34" charset="0"/>
                        </a:rPr>
                        <a:t>47261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b"/>
                      <a:r>
                        <a:rPr lang="en-GB" sz="100" b="0" i="0" u="none" strike="noStrike">
                          <a:solidFill>
                            <a:srgbClr val="000000"/>
                          </a:solidFill>
                          <a:effectLst/>
                          <a:latin typeface="Calibri" panose="020F0502020204030204" pitchFamily="34" charset="0"/>
                        </a:rPr>
                        <a:t>-146585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b"/>
                      <a:r>
                        <a:rPr lang="en-GB" sz="100" b="0" i="0" u="none" strike="noStrike">
                          <a:solidFill>
                            <a:srgbClr val="000000"/>
                          </a:solidFill>
                          <a:effectLst/>
                          <a:latin typeface="Calibri" panose="020F0502020204030204" pitchFamily="34" charset="0"/>
                        </a:rPr>
                        <a:t>-183775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b"/>
                      <a:r>
                        <a:rPr lang="en-GB" sz="100" b="0" i="0" u="none" strike="noStrike">
                          <a:solidFill>
                            <a:srgbClr val="000000"/>
                          </a:solidFill>
                          <a:effectLst/>
                          <a:latin typeface="Calibri" panose="020F0502020204030204" pitchFamily="34" charset="0"/>
                        </a:rPr>
                        <a:t>-192265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b"/>
                      <a:r>
                        <a:rPr lang="en-GB" sz="100" b="0" i="0" u="none" strike="noStrike">
                          <a:solidFill>
                            <a:srgbClr val="000000"/>
                          </a:solidFill>
                          <a:effectLst/>
                          <a:latin typeface="Calibri" panose="020F0502020204030204" pitchFamily="34" charset="0"/>
                        </a:rPr>
                        <a:t>-336201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b"/>
                      <a:r>
                        <a:rPr lang="en-GB" sz="100" b="0" i="0" u="none" strike="noStrike">
                          <a:solidFill>
                            <a:srgbClr val="000000"/>
                          </a:solidFill>
                          <a:effectLst/>
                          <a:latin typeface="Calibri" panose="020F0502020204030204" pitchFamily="34" charset="0"/>
                        </a:rPr>
                        <a:t>-359871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GB" sz="100" b="0" i="0" u="none" strike="noStrike">
                          <a:solidFill>
                            <a:srgbClr val="000000"/>
                          </a:solidFill>
                          <a:effectLst/>
                          <a:latin typeface="Calibri" panose="020F0502020204030204" pitchFamily="34" charset="0"/>
                        </a:rPr>
                        <a:t>-401980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extLst>
                  <a:ext uri="{0D108BD9-81ED-4DB2-BD59-A6C34878D82A}">
                    <a16:rowId xmlns:a16="http://schemas.microsoft.com/office/drawing/2014/main" val="478836877"/>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84%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247124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ctr" fontAlgn="b"/>
                      <a:r>
                        <a:rPr lang="en-GB" sz="100" b="0" i="0" u="none" strike="noStrike">
                          <a:solidFill>
                            <a:srgbClr val="000000"/>
                          </a:solidFill>
                          <a:effectLst/>
                          <a:latin typeface="Calibri" panose="020F0502020204030204" pitchFamily="34" charset="0"/>
                        </a:rPr>
                        <a:t>235436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ctr" fontAlgn="b"/>
                      <a:r>
                        <a:rPr lang="en-GB" sz="100" b="0" i="0" u="none" strike="noStrike">
                          <a:solidFill>
                            <a:srgbClr val="000000"/>
                          </a:solidFill>
                          <a:effectLst/>
                          <a:latin typeface="Calibri" panose="020F0502020204030204" pitchFamily="34" charset="0"/>
                        </a:rPr>
                        <a:t>219646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GB" sz="100" b="0" i="0" u="none" strike="noStrike">
                          <a:solidFill>
                            <a:srgbClr val="000000"/>
                          </a:solidFill>
                          <a:effectLst/>
                          <a:latin typeface="Calibri" panose="020F0502020204030204" pitchFamily="34" charset="0"/>
                        </a:rPr>
                        <a:t>36798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b"/>
                      <a:r>
                        <a:rPr lang="en-GB" sz="100" b="0" i="0" u="none" strike="noStrike">
                          <a:solidFill>
                            <a:srgbClr val="000000"/>
                          </a:solidFill>
                          <a:effectLst/>
                          <a:latin typeface="Calibri" panose="020F0502020204030204" pitchFamily="34" charset="0"/>
                        </a:rPr>
                        <a:t>9792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b"/>
                      <a:r>
                        <a:rPr lang="en-GB" sz="100" b="0" i="0" u="none" strike="noStrike">
                          <a:solidFill>
                            <a:srgbClr val="000000"/>
                          </a:solidFill>
                          <a:effectLst/>
                          <a:latin typeface="Calibri" panose="020F0502020204030204" pitchFamily="34" charset="0"/>
                        </a:rPr>
                        <a:t>1202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b"/>
                      <a:r>
                        <a:rPr lang="en-GB" sz="100" b="0" i="0" u="none" strike="noStrike">
                          <a:solidFill>
                            <a:srgbClr val="000000"/>
                          </a:solidFill>
                          <a:effectLst/>
                          <a:latin typeface="Calibri" panose="020F0502020204030204" pitchFamily="34" charset="0"/>
                        </a:rPr>
                        <a:t>-176460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b"/>
                      <a:r>
                        <a:rPr lang="en-GB" sz="100" b="0" i="0" u="none" strike="noStrike">
                          <a:solidFill>
                            <a:srgbClr val="000000"/>
                          </a:solidFill>
                          <a:effectLst/>
                          <a:latin typeface="Calibri" panose="020F0502020204030204" pitchFamily="34" charset="0"/>
                        </a:rPr>
                        <a:t>-211350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b"/>
                      <a:r>
                        <a:rPr lang="en-GB" sz="100" b="0" i="0" u="none" strike="noStrike">
                          <a:solidFill>
                            <a:srgbClr val="000000"/>
                          </a:solidFill>
                          <a:effectLst/>
                          <a:latin typeface="Calibri" panose="020F0502020204030204" pitchFamily="34" charset="0"/>
                        </a:rPr>
                        <a:t>-236039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en-GB" sz="100" b="0" i="0" u="none" strike="noStrike">
                          <a:solidFill>
                            <a:srgbClr val="000000"/>
                          </a:solidFill>
                          <a:effectLst/>
                          <a:latin typeface="Calibri" panose="020F0502020204030204" pitchFamily="34" charset="0"/>
                        </a:rPr>
                        <a:t>-379013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b"/>
                      <a:r>
                        <a:rPr lang="en-GB" sz="100" b="0" i="0" u="none" strike="noStrike">
                          <a:solidFill>
                            <a:srgbClr val="000000"/>
                          </a:solidFill>
                          <a:effectLst/>
                          <a:latin typeface="Calibri" panose="020F0502020204030204" pitchFamily="34" charset="0"/>
                        </a:rPr>
                        <a:t>-410101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ctr" fontAlgn="b"/>
                      <a:r>
                        <a:rPr lang="en-GB" sz="100" b="0" i="0" u="none" strike="noStrike">
                          <a:solidFill>
                            <a:srgbClr val="000000"/>
                          </a:solidFill>
                          <a:effectLst/>
                          <a:latin typeface="Calibri" panose="020F0502020204030204" pitchFamily="34" charset="0"/>
                        </a:rPr>
                        <a:t>-447815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extLst>
                  <a:ext uri="{0D108BD9-81ED-4DB2-BD59-A6C34878D82A}">
                    <a16:rowId xmlns:a16="http://schemas.microsoft.com/office/drawing/2014/main" val="1481270059"/>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82%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196151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b"/>
                      <a:r>
                        <a:rPr lang="en-GB" sz="100" b="0" i="0" u="none" strike="noStrike">
                          <a:solidFill>
                            <a:srgbClr val="000000"/>
                          </a:solidFill>
                          <a:effectLst/>
                          <a:latin typeface="Calibri" panose="020F0502020204030204" pitchFamily="34" charset="0"/>
                        </a:rPr>
                        <a:t>187982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A81"/>
                    </a:solidFill>
                  </a:tcPr>
                </a:tc>
                <a:tc>
                  <a:txBody>
                    <a:bodyPr/>
                    <a:lstStyle/>
                    <a:p>
                      <a:pPr algn="ctr" fontAlgn="b"/>
                      <a:r>
                        <a:rPr lang="en-GB" sz="100" b="0" i="0" u="none" strike="noStrike">
                          <a:solidFill>
                            <a:srgbClr val="000000"/>
                          </a:solidFill>
                          <a:effectLst/>
                          <a:latin typeface="Calibri" panose="020F0502020204030204" pitchFamily="34" charset="0"/>
                        </a:rPr>
                        <a:t>170778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ctr" fontAlgn="b"/>
                      <a:r>
                        <a:rPr lang="en-GB" sz="100" b="0" i="0" u="none" strike="noStrike">
                          <a:solidFill>
                            <a:srgbClr val="000000"/>
                          </a:solidFill>
                          <a:effectLst/>
                          <a:latin typeface="Calibri" panose="020F0502020204030204" pitchFamily="34" charset="0"/>
                        </a:rPr>
                        <a:t>-1929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b"/>
                      <a:r>
                        <a:rPr lang="en-GB" sz="100" b="0" i="0" u="none" strike="noStrike">
                          <a:solidFill>
                            <a:srgbClr val="000000"/>
                          </a:solidFill>
                          <a:effectLst/>
                          <a:latin typeface="Calibri" panose="020F0502020204030204" pitchFamily="34" charset="0"/>
                        </a:rPr>
                        <a:t>-20368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b"/>
                      <a:r>
                        <a:rPr lang="en-GB" sz="100" b="0" i="0" u="none" strike="noStrike">
                          <a:solidFill>
                            <a:srgbClr val="000000"/>
                          </a:solidFill>
                          <a:effectLst/>
                          <a:latin typeface="Calibri" panose="020F0502020204030204" pitchFamily="34" charset="0"/>
                        </a:rPr>
                        <a:t>-36192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b"/>
                      <a:r>
                        <a:rPr lang="en-GB" sz="100" b="0" i="0" u="none" strike="noStrike">
                          <a:solidFill>
                            <a:srgbClr val="000000"/>
                          </a:solidFill>
                          <a:effectLst/>
                          <a:latin typeface="Calibri" panose="020F0502020204030204" pitchFamily="34" charset="0"/>
                        </a:rPr>
                        <a:t>-213339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ctr" fontAlgn="b"/>
                      <a:r>
                        <a:rPr lang="en-GB" sz="100" b="0" i="0" u="none" strike="noStrike">
                          <a:solidFill>
                            <a:srgbClr val="000000"/>
                          </a:solidFill>
                          <a:effectLst/>
                          <a:latin typeface="Calibri" panose="020F0502020204030204" pitchFamily="34" charset="0"/>
                        </a:rPr>
                        <a:t>-243500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ctr" fontAlgn="b"/>
                      <a:r>
                        <a:rPr lang="en-GB" sz="100" b="0" i="0" u="none" strike="noStrike">
                          <a:solidFill>
                            <a:srgbClr val="000000"/>
                          </a:solidFill>
                          <a:effectLst/>
                          <a:latin typeface="Calibri" panose="020F0502020204030204" pitchFamily="34" charset="0"/>
                        </a:rPr>
                        <a:t>-269093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GB" sz="100" b="0" i="0" u="none" strike="noStrike">
                          <a:solidFill>
                            <a:srgbClr val="000000"/>
                          </a:solidFill>
                          <a:effectLst/>
                          <a:latin typeface="Calibri" panose="020F0502020204030204" pitchFamily="34" charset="0"/>
                        </a:rPr>
                        <a:t>-421928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tc>
                  <a:txBody>
                    <a:bodyPr/>
                    <a:lstStyle/>
                    <a:p>
                      <a:pPr algn="ctr" fontAlgn="b"/>
                      <a:r>
                        <a:rPr lang="en-GB" sz="100" b="0" i="0" u="none" strike="noStrike">
                          <a:solidFill>
                            <a:srgbClr val="000000"/>
                          </a:solidFill>
                          <a:effectLst/>
                          <a:latin typeface="Calibri" panose="020F0502020204030204" pitchFamily="34" charset="0"/>
                        </a:rPr>
                        <a:t>-444554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72"/>
                    </a:solidFill>
                  </a:tcPr>
                </a:tc>
                <a:tc>
                  <a:txBody>
                    <a:bodyPr/>
                    <a:lstStyle/>
                    <a:p>
                      <a:pPr algn="ctr" fontAlgn="b"/>
                      <a:r>
                        <a:rPr lang="en-GB" sz="100" b="0" i="0" u="none" strike="noStrike">
                          <a:solidFill>
                            <a:srgbClr val="000000"/>
                          </a:solidFill>
                          <a:effectLst/>
                          <a:latin typeface="Calibri" panose="020F0502020204030204" pitchFamily="34" charset="0"/>
                        </a:rPr>
                        <a:t>-488917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extLst>
                  <a:ext uri="{0D108BD9-81ED-4DB2-BD59-A6C34878D82A}">
                    <a16:rowId xmlns:a16="http://schemas.microsoft.com/office/drawing/2014/main" val="1670920036"/>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80%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148064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ctr" fontAlgn="b"/>
                      <a:r>
                        <a:rPr lang="en-GB" sz="100" b="0" i="0" u="none" strike="noStrike">
                          <a:solidFill>
                            <a:srgbClr val="000000"/>
                          </a:solidFill>
                          <a:effectLst/>
                          <a:latin typeface="Calibri" panose="020F0502020204030204" pitchFamily="34" charset="0"/>
                        </a:rPr>
                        <a:t>136764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b"/>
                      <a:r>
                        <a:rPr lang="en-GB" sz="100" b="0" i="0" u="none" strike="noStrike">
                          <a:solidFill>
                            <a:srgbClr val="000000"/>
                          </a:solidFill>
                          <a:effectLst/>
                          <a:latin typeface="Calibri" panose="020F0502020204030204" pitchFamily="34" charset="0"/>
                        </a:rPr>
                        <a:t>118292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b"/>
                      <a:r>
                        <a:rPr lang="en-GB" sz="100" b="0" i="0" u="none" strike="noStrike">
                          <a:solidFill>
                            <a:srgbClr val="000000"/>
                          </a:solidFill>
                          <a:effectLst/>
                          <a:latin typeface="Calibri" panose="020F0502020204030204" pitchFamily="34" charset="0"/>
                        </a:rPr>
                        <a:t>-53680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b"/>
                      <a:r>
                        <a:rPr lang="en-GB" sz="100" b="0" i="0" u="none" strike="noStrike">
                          <a:solidFill>
                            <a:srgbClr val="000000"/>
                          </a:solidFill>
                          <a:effectLst/>
                          <a:latin typeface="Calibri" panose="020F0502020204030204" pitchFamily="34" charset="0"/>
                        </a:rPr>
                        <a:t>-72991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en-GB" sz="100" b="0" i="0" u="none" strike="noStrike">
                          <a:solidFill>
                            <a:srgbClr val="000000"/>
                          </a:solidFill>
                          <a:effectLst/>
                          <a:latin typeface="Calibri" panose="020F0502020204030204" pitchFamily="34" charset="0"/>
                        </a:rPr>
                        <a:t>-75712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en-GB" sz="100" b="0" i="0" u="none" strike="noStrike">
                          <a:solidFill>
                            <a:srgbClr val="000000"/>
                          </a:solidFill>
                          <a:effectLst/>
                          <a:latin typeface="Calibri" panose="020F0502020204030204" pitchFamily="34" charset="0"/>
                        </a:rPr>
                        <a:t>-248844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b"/>
                      <a:r>
                        <a:rPr lang="en-GB" sz="100" b="0" i="0" u="none" strike="noStrike">
                          <a:solidFill>
                            <a:srgbClr val="000000"/>
                          </a:solidFill>
                          <a:effectLst/>
                          <a:latin typeface="Calibri" panose="020F0502020204030204" pitchFamily="34" charset="0"/>
                        </a:rPr>
                        <a:t>-272690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ctr" fontAlgn="b"/>
                      <a:r>
                        <a:rPr lang="en-GB" sz="100" b="0" i="0" u="none" strike="noStrike">
                          <a:solidFill>
                            <a:srgbClr val="000000"/>
                          </a:solidFill>
                          <a:effectLst/>
                          <a:latin typeface="Calibri" panose="020F0502020204030204" pitchFamily="34" charset="0"/>
                        </a:rPr>
                        <a:t>-313064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679"/>
                    </a:solidFill>
                  </a:tcPr>
                </a:tc>
                <a:tc>
                  <a:txBody>
                    <a:bodyPr/>
                    <a:lstStyle/>
                    <a:p>
                      <a:pPr algn="ctr" fontAlgn="b"/>
                      <a:r>
                        <a:rPr lang="en-GB" sz="100" b="0" i="0" u="none" strike="noStrike">
                          <a:solidFill>
                            <a:srgbClr val="000000"/>
                          </a:solidFill>
                          <a:effectLst/>
                          <a:latin typeface="Calibri" panose="020F0502020204030204" pitchFamily="34" charset="0"/>
                        </a:rPr>
                        <a:t>-462447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b"/>
                      <a:r>
                        <a:rPr lang="en-GB" sz="100" b="0" i="0" u="none" strike="noStrike">
                          <a:solidFill>
                            <a:srgbClr val="000000"/>
                          </a:solidFill>
                          <a:effectLst/>
                          <a:latin typeface="Calibri" panose="020F0502020204030204" pitchFamily="34" charset="0"/>
                        </a:rPr>
                        <a:t>-484966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b"/>
                      <a:r>
                        <a:rPr lang="en-GB" sz="100" b="0" i="0" u="none" strike="noStrike">
                          <a:solidFill>
                            <a:srgbClr val="000000"/>
                          </a:solidFill>
                          <a:effectLst/>
                          <a:latin typeface="Calibri" panose="020F0502020204030204" pitchFamily="34" charset="0"/>
                        </a:rPr>
                        <a:t>-528367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extLst>
                  <a:ext uri="{0D108BD9-81ED-4DB2-BD59-A6C34878D82A}">
                    <a16:rowId xmlns:a16="http://schemas.microsoft.com/office/drawing/2014/main" val="2711987354"/>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78%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99948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ctr" fontAlgn="b"/>
                      <a:r>
                        <a:rPr lang="en-GB" sz="100" b="0" i="0" u="none" strike="noStrike">
                          <a:solidFill>
                            <a:srgbClr val="000000"/>
                          </a:solidFill>
                          <a:effectLst/>
                          <a:latin typeface="Calibri" panose="020F0502020204030204" pitchFamily="34" charset="0"/>
                        </a:rPr>
                        <a:t>91301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b"/>
                      <a:r>
                        <a:rPr lang="en-GB" sz="100" b="0" i="0" u="none" strike="noStrike">
                          <a:solidFill>
                            <a:srgbClr val="000000"/>
                          </a:solidFill>
                          <a:effectLst/>
                          <a:latin typeface="Calibri" panose="020F0502020204030204" pitchFamily="34" charset="0"/>
                        </a:rPr>
                        <a:t>69132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b"/>
                      <a:r>
                        <a:rPr lang="en-GB" sz="100" b="0" i="0" u="none" strike="noStrike">
                          <a:solidFill>
                            <a:srgbClr val="000000"/>
                          </a:solidFill>
                          <a:effectLst/>
                          <a:latin typeface="Calibri" panose="020F0502020204030204" pitchFamily="34" charset="0"/>
                        </a:rPr>
                        <a:t>-95546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b"/>
                      <a:r>
                        <a:rPr lang="en-GB" sz="100" b="0" i="0" u="none" strike="noStrike">
                          <a:solidFill>
                            <a:srgbClr val="000000"/>
                          </a:solidFill>
                          <a:effectLst/>
                          <a:latin typeface="Calibri" panose="020F0502020204030204" pitchFamily="34" charset="0"/>
                        </a:rPr>
                        <a:t>-112240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b"/>
                      <a:r>
                        <a:rPr lang="en-GB" sz="100" b="0" i="0" u="none" strike="noStrike">
                          <a:solidFill>
                            <a:srgbClr val="000000"/>
                          </a:solidFill>
                          <a:effectLst/>
                          <a:latin typeface="Calibri" panose="020F0502020204030204" pitchFamily="34" charset="0"/>
                        </a:rPr>
                        <a:t>-117551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b"/>
                      <a:r>
                        <a:rPr lang="en-GB" sz="100" b="0" i="0" u="none" strike="noStrike">
                          <a:solidFill>
                            <a:srgbClr val="000000"/>
                          </a:solidFill>
                          <a:effectLst/>
                          <a:latin typeface="Calibri" panose="020F0502020204030204" pitchFamily="34" charset="0"/>
                        </a:rPr>
                        <a:t>-294950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ctr" fontAlgn="b"/>
                      <a:r>
                        <a:rPr lang="en-GB" sz="100" b="0" i="0" u="none" strike="noStrike">
                          <a:solidFill>
                            <a:srgbClr val="000000"/>
                          </a:solidFill>
                          <a:effectLst/>
                          <a:latin typeface="Calibri" panose="020F0502020204030204" pitchFamily="34" charset="0"/>
                        </a:rPr>
                        <a:t>-318647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GB" sz="100" b="0" i="0" u="none" strike="noStrike">
                          <a:solidFill>
                            <a:srgbClr val="000000"/>
                          </a:solidFill>
                          <a:effectLst/>
                          <a:latin typeface="Calibri" panose="020F0502020204030204" pitchFamily="34" charset="0"/>
                        </a:rPr>
                        <a:t>-335508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ctr" fontAlgn="b"/>
                      <a:r>
                        <a:rPr lang="en-GB" sz="100" b="0" i="0" u="none" strike="noStrike">
                          <a:solidFill>
                            <a:srgbClr val="000000"/>
                          </a:solidFill>
                          <a:effectLst/>
                          <a:latin typeface="Calibri" panose="020F0502020204030204" pitchFamily="34" charset="0"/>
                        </a:rPr>
                        <a:t>-499752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ctr" fontAlgn="b"/>
                      <a:r>
                        <a:rPr lang="en-GB" sz="100" b="0" i="0" u="none" strike="noStrike">
                          <a:solidFill>
                            <a:srgbClr val="000000"/>
                          </a:solidFill>
                          <a:effectLst/>
                          <a:latin typeface="Calibri" panose="020F0502020204030204" pitchFamily="34" charset="0"/>
                        </a:rPr>
                        <a:t>-519600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ctr" fontAlgn="b"/>
                      <a:r>
                        <a:rPr lang="en-GB" sz="100" b="0" i="0" u="none" strike="noStrike">
                          <a:solidFill>
                            <a:srgbClr val="000000"/>
                          </a:solidFill>
                          <a:effectLst/>
                          <a:latin typeface="Calibri" panose="020F0502020204030204" pitchFamily="34" charset="0"/>
                        </a:rPr>
                        <a:t>-568055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extLst>
                  <a:ext uri="{0D108BD9-81ED-4DB2-BD59-A6C34878D82A}">
                    <a16:rowId xmlns:a16="http://schemas.microsoft.com/office/drawing/2014/main" val="1738611630"/>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76%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61877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ctr" fontAlgn="b"/>
                      <a:r>
                        <a:rPr lang="en-GB" sz="100" b="0" i="0" u="none" strike="noStrike">
                          <a:solidFill>
                            <a:srgbClr val="000000"/>
                          </a:solidFill>
                          <a:effectLst/>
                          <a:latin typeface="Calibri" panose="020F0502020204030204" pitchFamily="34" charset="0"/>
                        </a:rPr>
                        <a:t>58605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383"/>
                    </a:solidFill>
                  </a:tcPr>
                </a:tc>
                <a:tc>
                  <a:txBody>
                    <a:bodyPr/>
                    <a:lstStyle/>
                    <a:p>
                      <a:pPr algn="ctr" fontAlgn="b"/>
                      <a:r>
                        <a:rPr lang="en-GB" sz="100" b="0" i="0" u="none" strike="noStrike">
                          <a:solidFill>
                            <a:srgbClr val="000000"/>
                          </a:solidFill>
                          <a:effectLst/>
                          <a:latin typeface="Calibri" panose="020F0502020204030204" pitchFamily="34" charset="0"/>
                        </a:rPr>
                        <a:t>30771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b"/>
                      <a:r>
                        <a:rPr lang="en-GB" sz="100" b="0" i="0" u="none" strike="noStrike">
                          <a:solidFill>
                            <a:srgbClr val="000000"/>
                          </a:solidFill>
                          <a:effectLst/>
                          <a:latin typeface="Calibri" panose="020F0502020204030204" pitchFamily="34" charset="0"/>
                        </a:rPr>
                        <a:t>-130577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en-GB" sz="100" b="0" i="0" u="none" strike="noStrike">
                          <a:solidFill>
                            <a:srgbClr val="000000"/>
                          </a:solidFill>
                          <a:effectLst/>
                          <a:latin typeface="Calibri" panose="020F0502020204030204" pitchFamily="34" charset="0"/>
                        </a:rPr>
                        <a:t>-148991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ctr" fontAlgn="b"/>
                      <a:r>
                        <a:rPr lang="en-GB" sz="100" b="0" i="0" u="none" strike="noStrike">
                          <a:solidFill>
                            <a:srgbClr val="000000"/>
                          </a:solidFill>
                          <a:effectLst/>
                          <a:latin typeface="Calibri" panose="020F0502020204030204" pitchFamily="34" charset="0"/>
                        </a:rPr>
                        <a:t>-158139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b"/>
                      <a:r>
                        <a:rPr lang="en-GB" sz="100" b="0" i="0" u="none" strike="noStrike">
                          <a:solidFill>
                            <a:srgbClr val="000000"/>
                          </a:solidFill>
                          <a:effectLst/>
                          <a:latin typeface="Calibri" panose="020F0502020204030204" pitchFamily="34" charset="0"/>
                        </a:rPr>
                        <a:t>-322687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b"/>
                      <a:r>
                        <a:rPr lang="en-GB" sz="100" b="0" i="0" u="none" strike="noStrike">
                          <a:solidFill>
                            <a:srgbClr val="000000"/>
                          </a:solidFill>
                          <a:effectLst/>
                          <a:latin typeface="Calibri" panose="020F0502020204030204" pitchFamily="34" charset="0"/>
                        </a:rPr>
                        <a:t>-348187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c>
                  <a:txBody>
                    <a:bodyPr/>
                    <a:lstStyle/>
                    <a:p>
                      <a:pPr algn="ctr" fontAlgn="b"/>
                      <a:r>
                        <a:rPr lang="en-GB" sz="100" b="0" i="0" u="none" strike="noStrike">
                          <a:solidFill>
                            <a:srgbClr val="000000"/>
                          </a:solidFill>
                          <a:effectLst/>
                          <a:latin typeface="Calibri" panose="020F0502020204030204" pitchFamily="34" charset="0"/>
                        </a:rPr>
                        <a:t>-365926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b"/>
                      <a:r>
                        <a:rPr lang="en-GB" sz="100" b="0" i="0" u="none" strike="noStrike">
                          <a:solidFill>
                            <a:srgbClr val="000000"/>
                          </a:solidFill>
                          <a:effectLst/>
                          <a:latin typeface="Calibri" panose="020F0502020204030204" pitchFamily="34" charset="0"/>
                        </a:rPr>
                        <a:t>-527561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ctr" fontAlgn="b"/>
                      <a:r>
                        <a:rPr lang="en-GB" sz="100" b="0" i="0" u="none" strike="noStrike">
                          <a:solidFill>
                            <a:srgbClr val="000000"/>
                          </a:solidFill>
                          <a:effectLst/>
                          <a:latin typeface="Calibri" panose="020F0502020204030204" pitchFamily="34" charset="0"/>
                        </a:rPr>
                        <a:t>-548657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ctr" fontAlgn="b"/>
                      <a:r>
                        <a:rPr lang="en-GB" sz="100" b="0" i="0" u="none" strike="noStrike">
                          <a:solidFill>
                            <a:srgbClr val="000000"/>
                          </a:solidFill>
                          <a:effectLst/>
                          <a:latin typeface="Calibri" panose="020F0502020204030204" pitchFamily="34" charset="0"/>
                        </a:rPr>
                        <a:t>-579857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86D"/>
                    </a:solidFill>
                  </a:tcPr>
                </a:tc>
                <a:extLst>
                  <a:ext uri="{0D108BD9-81ED-4DB2-BD59-A6C34878D82A}">
                    <a16:rowId xmlns:a16="http://schemas.microsoft.com/office/drawing/2014/main" val="254165072"/>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74%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b"/>
                      <a:r>
                        <a:rPr lang="en-GB" sz="100" b="0" i="0" u="none" strike="noStrike">
                          <a:solidFill>
                            <a:srgbClr val="000000"/>
                          </a:solidFill>
                          <a:effectLst/>
                          <a:latin typeface="Calibri" panose="020F0502020204030204" pitchFamily="34" charset="0"/>
                        </a:rPr>
                        <a:t>-14399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b"/>
                      <a:r>
                        <a:rPr lang="en-GB" sz="100" b="0" i="0" u="none" strike="noStrike">
                          <a:solidFill>
                            <a:srgbClr val="000000"/>
                          </a:solidFill>
                          <a:effectLst/>
                          <a:latin typeface="Calibri" panose="020F0502020204030204" pitchFamily="34" charset="0"/>
                        </a:rPr>
                        <a:t>-19631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b"/>
                      <a:r>
                        <a:rPr lang="en-GB" sz="100" b="0" i="0" u="none" strike="noStrike">
                          <a:solidFill>
                            <a:srgbClr val="000000"/>
                          </a:solidFill>
                          <a:effectLst/>
                          <a:latin typeface="Calibri" panose="020F0502020204030204" pitchFamily="34" charset="0"/>
                        </a:rPr>
                        <a:t>-181965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b"/>
                      <a:r>
                        <a:rPr lang="en-GB" sz="100" b="0" i="0" u="none" strike="noStrike">
                          <a:solidFill>
                            <a:srgbClr val="000000"/>
                          </a:solidFill>
                          <a:effectLst/>
                          <a:latin typeface="Calibri" panose="020F0502020204030204" pitchFamily="34" charset="0"/>
                        </a:rPr>
                        <a:t>-188602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b"/>
                      <a:r>
                        <a:rPr lang="en-GB" sz="100" b="0" i="0" u="none" strike="noStrike">
                          <a:solidFill>
                            <a:srgbClr val="000000"/>
                          </a:solidFill>
                          <a:effectLst/>
                          <a:latin typeface="Calibri" panose="020F0502020204030204" pitchFamily="34" charset="0"/>
                        </a:rPr>
                        <a:t>-204454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b"/>
                      <a:r>
                        <a:rPr lang="en-GB" sz="100" b="0" i="0" u="none" strike="noStrike">
                          <a:solidFill>
                            <a:srgbClr val="000000"/>
                          </a:solidFill>
                          <a:effectLst/>
                          <a:latin typeface="Calibri" panose="020F0502020204030204" pitchFamily="34" charset="0"/>
                        </a:rPr>
                        <a:t>-368823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ctr" fontAlgn="b"/>
                      <a:r>
                        <a:rPr lang="en-GB" sz="100" b="0" i="0" u="none" strike="noStrike">
                          <a:solidFill>
                            <a:srgbClr val="000000"/>
                          </a:solidFill>
                          <a:effectLst/>
                          <a:latin typeface="Calibri" panose="020F0502020204030204" pitchFamily="34" charset="0"/>
                        </a:rPr>
                        <a:t>-385869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ctr" fontAlgn="b"/>
                      <a:r>
                        <a:rPr lang="en-GB" sz="100" b="0" i="0" u="none" strike="noStrike">
                          <a:solidFill>
                            <a:srgbClr val="000000"/>
                          </a:solidFill>
                          <a:effectLst/>
                          <a:latin typeface="Calibri" panose="020F0502020204030204" pitchFamily="34" charset="0"/>
                        </a:rPr>
                        <a:t>-420152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ctr" fontAlgn="b"/>
                      <a:r>
                        <a:rPr lang="en-GB" sz="100" b="0" i="0" u="none" strike="noStrike">
                          <a:solidFill>
                            <a:srgbClr val="000000"/>
                          </a:solidFill>
                          <a:effectLst/>
                          <a:latin typeface="Calibri" panose="020F0502020204030204" pitchFamily="34" charset="0"/>
                        </a:rPr>
                        <a:t>-572021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b"/>
                      <a:r>
                        <a:rPr lang="en-GB" sz="100" b="0" i="0" u="none" strike="noStrike">
                          <a:solidFill>
                            <a:srgbClr val="000000"/>
                          </a:solidFill>
                          <a:effectLst/>
                          <a:latin typeface="Calibri" panose="020F0502020204030204" pitchFamily="34" charset="0"/>
                        </a:rPr>
                        <a:t>-595850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b"/>
                      <a:r>
                        <a:rPr lang="en-GB" sz="100" b="0" i="0" u="none" strike="noStrike">
                          <a:solidFill>
                            <a:srgbClr val="000000"/>
                          </a:solidFill>
                          <a:effectLst/>
                          <a:latin typeface="Calibri" panose="020F0502020204030204" pitchFamily="34" charset="0"/>
                        </a:rPr>
                        <a:t>-623839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B"/>
                    </a:solidFill>
                  </a:tcPr>
                </a:tc>
                <a:extLst>
                  <a:ext uri="{0D108BD9-81ED-4DB2-BD59-A6C34878D82A}">
                    <a16:rowId xmlns:a16="http://schemas.microsoft.com/office/drawing/2014/main" val="1020013757"/>
                  </a:ext>
                </a:extLst>
              </a:tr>
              <a:tr h="0">
                <a:tc vMerge="1">
                  <a:txBody>
                    <a:bodyPr/>
                    <a:lstStyle/>
                    <a:p>
                      <a:endParaRPr lang="en-GB"/>
                    </a:p>
                  </a:txBody>
                  <a:tcPr/>
                </a:tc>
                <a:tc>
                  <a:txBody>
                    <a:bodyPr/>
                    <a:lstStyle/>
                    <a:p>
                      <a:pPr algn="ctr" fontAlgn="b"/>
                      <a:r>
                        <a:rPr lang="en-GB" sz="100" b="1" i="0" u="none" strike="noStrike">
                          <a:solidFill>
                            <a:srgbClr val="000000"/>
                          </a:solidFill>
                          <a:effectLst/>
                          <a:latin typeface="Calibri" panose="020F0502020204030204" pitchFamily="34" charset="0"/>
                        </a:rPr>
                        <a:t>72%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 b="0" i="0" u="none" strike="noStrike">
                          <a:solidFill>
                            <a:srgbClr val="000000"/>
                          </a:solidFill>
                          <a:effectLst/>
                          <a:latin typeface="Calibri" panose="020F0502020204030204" pitchFamily="34" charset="0"/>
                        </a:rPr>
                        <a:t>-39744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b"/>
                      <a:r>
                        <a:rPr lang="en-GB" sz="100" b="0" i="0" u="none" strike="noStrike">
                          <a:solidFill>
                            <a:srgbClr val="000000"/>
                          </a:solidFill>
                          <a:effectLst/>
                          <a:latin typeface="Calibri" panose="020F0502020204030204" pitchFamily="34" charset="0"/>
                        </a:rPr>
                        <a:t>-34959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en-GB" sz="100" b="0" i="0" u="none" strike="noStrike">
                          <a:solidFill>
                            <a:srgbClr val="000000"/>
                          </a:solidFill>
                          <a:effectLst/>
                          <a:latin typeface="Calibri" panose="020F0502020204030204" pitchFamily="34" charset="0"/>
                        </a:rPr>
                        <a:t>-58043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GB" sz="100" b="0" i="0" u="none" strike="noStrike">
                          <a:solidFill>
                            <a:srgbClr val="000000"/>
                          </a:solidFill>
                          <a:effectLst/>
                          <a:latin typeface="Calibri" panose="020F0502020204030204" pitchFamily="34" charset="0"/>
                        </a:rPr>
                        <a:t>-210796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b"/>
                      <a:r>
                        <a:rPr lang="en-GB" sz="100" b="0" i="0" u="none" strike="noStrike">
                          <a:solidFill>
                            <a:srgbClr val="000000"/>
                          </a:solidFill>
                          <a:effectLst/>
                          <a:latin typeface="Calibri" panose="020F0502020204030204" pitchFamily="34" charset="0"/>
                        </a:rPr>
                        <a:t>-224839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b"/>
                      <a:r>
                        <a:rPr lang="en-GB" sz="100" b="0" i="0" u="none" strike="noStrike">
                          <a:solidFill>
                            <a:srgbClr val="000000"/>
                          </a:solidFill>
                          <a:effectLst/>
                          <a:latin typeface="Calibri" panose="020F0502020204030204" pitchFamily="34" charset="0"/>
                        </a:rPr>
                        <a:t>-233551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ctr" fontAlgn="b"/>
                      <a:r>
                        <a:rPr lang="en-GB" sz="100" b="0" i="0" u="none" strike="noStrike">
                          <a:solidFill>
                            <a:srgbClr val="000000"/>
                          </a:solidFill>
                          <a:effectLst/>
                          <a:latin typeface="Calibri" panose="020F0502020204030204" pitchFamily="34" charset="0"/>
                        </a:rPr>
                        <a:t>-411857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b"/>
                      <a:r>
                        <a:rPr lang="en-GB" sz="100" b="0" i="0" u="none" strike="noStrike">
                          <a:solidFill>
                            <a:srgbClr val="000000"/>
                          </a:solidFill>
                          <a:effectLst/>
                          <a:latin typeface="Calibri" panose="020F0502020204030204" pitchFamily="34" charset="0"/>
                        </a:rPr>
                        <a:t>-429704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b"/>
                      <a:r>
                        <a:rPr lang="en-GB" sz="100" b="0" i="0" u="none" strike="noStrike">
                          <a:solidFill>
                            <a:srgbClr val="000000"/>
                          </a:solidFill>
                          <a:effectLst/>
                          <a:latin typeface="Calibri" panose="020F0502020204030204" pitchFamily="34" charset="0"/>
                        </a:rPr>
                        <a:t>-453100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573"/>
                    </a:solidFill>
                  </a:tcPr>
                </a:tc>
                <a:tc>
                  <a:txBody>
                    <a:bodyPr/>
                    <a:lstStyle/>
                    <a:p>
                      <a:pPr algn="ctr" fontAlgn="b"/>
                      <a:r>
                        <a:rPr lang="en-GB" sz="100" b="0" i="0" u="none" strike="noStrike">
                          <a:solidFill>
                            <a:srgbClr val="000000"/>
                          </a:solidFill>
                          <a:effectLst/>
                          <a:latin typeface="Calibri" panose="020F0502020204030204" pitchFamily="34" charset="0"/>
                        </a:rPr>
                        <a:t>-596384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00" b="0" i="0" u="none" strike="noStrike">
                          <a:solidFill>
                            <a:srgbClr val="000000"/>
                          </a:solidFill>
                          <a:effectLst/>
                          <a:latin typeface="Calibri" panose="020F0502020204030204" pitchFamily="34" charset="0"/>
                        </a:rPr>
                        <a:t>-608997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00" b="0" i="0" u="none" strike="noStrike">
                          <a:solidFill>
                            <a:srgbClr val="000000"/>
                          </a:solidFill>
                          <a:effectLst/>
                          <a:latin typeface="Calibri" panose="020F0502020204030204" pitchFamily="34" charset="0"/>
                        </a:rPr>
                        <a:t>-646240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876969621"/>
                  </a:ext>
                </a:extLst>
              </a:tr>
              <a:tr h="0">
                <a:tc gridSpan="14">
                  <a:txBody>
                    <a:bodyPr/>
                    <a:lstStyle/>
                    <a:p>
                      <a:pPr algn="ctr" fontAlgn="ctr"/>
                      <a:r>
                        <a:rPr lang="en-GB" sz="100" b="1" i="0" u="none" strike="noStrike">
                          <a:solidFill>
                            <a:srgbClr val="000000"/>
                          </a:solidFill>
                          <a:effectLst/>
                          <a:latin typeface="Calibri" panose="020F0502020204030204" pitchFamily="34" charset="0"/>
                        </a:rPr>
                        <a:t>WTP £20,000 per QALY gained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6753214"/>
                  </a:ext>
                </a:extLst>
              </a:tr>
              <a:tr h="0">
                <a:tc gridSpan="14">
                  <a:txBody>
                    <a:bodyPr/>
                    <a:lstStyle/>
                    <a:p>
                      <a:pPr algn="l" fontAlgn="ctr"/>
                      <a:r>
                        <a:rPr lang="en-GB" sz="100" b="0" i="0" u="none" strike="noStrike" dirty="0">
                          <a:solidFill>
                            <a:srgbClr val="000000"/>
                          </a:solidFill>
                          <a:effectLst/>
                          <a:latin typeface="Calibri" panose="020F0502020204030204" pitchFamily="34" charset="0"/>
                        </a:rPr>
                        <a:t>Each combination of performance specifications is associated with a colour, with higher of INMB associated with greener colourings. Lower values of  INMB are associated with redder colourings.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2316860"/>
                  </a:ext>
                </a:extLst>
              </a:tr>
            </a:tbl>
          </a:graphicData>
        </a:graphic>
      </p:graphicFrame>
      <p:sp>
        <p:nvSpPr>
          <p:cNvPr id="7" name="TextBox 6">
            <a:extLst>
              <a:ext uri="{FF2B5EF4-FFF2-40B4-BE49-F238E27FC236}">
                <a16:creationId xmlns:a16="http://schemas.microsoft.com/office/drawing/2014/main" id="{620A77FF-1101-42FD-88F0-8E95A7BDB1EC}"/>
              </a:ext>
            </a:extLst>
          </p:cNvPr>
          <p:cNvSpPr txBox="1"/>
          <p:nvPr/>
        </p:nvSpPr>
        <p:spPr>
          <a:xfrm>
            <a:off x="466594" y="1414104"/>
            <a:ext cx="11408080" cy="36933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panose="05000000000000000000" pitchFamily="2" charset="2"/>
              </a:rPr>
              <a:t>Vary the diagnostic accuracy pairs identified in the previous stage sorted by time-to-result value</a:t>
            </a:r>
          </a:p>
        </p:txBody>
      </p:sp>
      <p:graphicFrame>
        <p:nvGraphicFramePr>
          <p:cNvPr id="4" name="Table 3">
            <a:extLst>
              <a:ext uri="{FF2B5EF4-FFF2-40B4-BE49-F238E27FC236}">
                <a16:creationId xmlns:a16="http://schemas.microsoft.com/office/drawing/2014/main" id="{58A3DD05-3AA7-4F14-91F5-EE1A4875483D}"/>
              </a:ext>
            </a:extLst>
          </p:cNvPr>
          <p:cNvGraphicFramePr>
            <a:graphicFrameLocks noGrp="1"/>
          </p:cNvGraphicFramePr>
          <p:nvPr>
            <p:extLst>
              <p:ext uri="{D42A27DB-BD31-4B8C-83A1-F6EECF244321}">
                <p14:modId xmlns:p14="http://schemas.microsoft.com/office/powerpoint/2010/main" val="380514594"/>
              </p:ext>
            </p:extLst>
          </p:nvPr>
        </p:nvGraphicFramePr>
        <p:xfrm>
          <a:off x="719328" y="1792224"/>
          <a:ext cx="10667996" cy="4962144"/>
        </p:xfrm>
        <a:graphic>
          <a:graphicData uri="http://schemas.openxmlformats.org/drawingml/2006/table">
            <a:tbl>
              <a:tblPr/>
              <a:tblGrid>
                <a:gridCol w="1303824">
                  <a:extLst>
                    <a:ext uri="{9D8B030D-6E8A-4147-A177-3AD203B41FA5}">
                      <a16:colId xmlns:a16="http://schemas.microsoft.com/office/drawing/2014/main" val="194576"/>
                    </a:ext>
                  </a:extLst>
                </a:gridCol>
                <a:gridCol w="747266">
                  <a:extLst>
                    <a:ext uri="{9D8B030D-6E8A-4147-A177-3AD203B41FA5}">
                      <a16:colId xmlns:a16="http://schemas.microsoft.com/office/drawing/2014/main" val="670353532"/>
                    </a:ext>
                  </a:extLst>
                </a:gridCol>
                <a:gridCol w="957434">
                  <a:extLst>
                    <a:ext uri="{9D8B030D-6E8A-4147-A177-3AD203B41FA5}">
                      <a16:colId xmlns:a16="http://schemas.microsoft.com/office/drawing/2014/main" val="3734152856"/>
                    </a:ext>
                  </a:extLst>
                </a:gridCol>
                <a:gridCol w="957434">
                  <a:extLst>
                    <a:ext uri="{9D8B030D-6E8A-4147-A177-3AD203B41FA5}">
                      <a16:colId xmlns:a16="http://schemas.microsoft.com/office/drawing/2014/main" val="3841858878"/>
                    </a:ext>
                  </a:extLst>
                </a:gridCol>
                <a:gridCol w="957434">
                  <a:extLst>
                    <a:ext uri="{9D8B030D-6E8A-4147-A177-3AD203B41FA5}">
                      <a16:colId xmlns:a16="http://schemas.microsoft.com/office/drawing/2014/main" val="2805615013"/>
                    </a:ext>
                  </a:extLst>
                </a:gridCol>
                <a:gridCol w="957434">
                  <a:extLst>
                    <a:ext uri="{9D8B030D-6E8A-4147-A177-3AD203B41FA5}">
                      <a16:colId xmlns:a16="http://schemas.microsoft.com/office/drawing/2014/main" val="2896243094"/>
                    </a:ext>
                  </a:extLst>
                </a:gridCol>
                <a:gridCol w="957434">
                  <a:extLst>
                    <a:ext uri="{9D8B030D-6E8A-4147-A177-3AD203B41FA5}">
                      <a16:colId xmlns:a16="http://schemas.microsoft.com/office/drawing/2014/main" val="665611273"/>
                    </a:ext>
                  </a:extLst>
                </a:gridCol>
                <a:gridCol w="957434">
                  <a:extLst>
                    <a:ext uri="{9D8B030D-6E8A-4147-A177-3AD203B41FA5}">
                      <a16:colId xmlns:a16="http://schemas.microsoft.com/office/drawing/2014/main" val="884311860"/>
                    </a:ext>
                  </a:extLst>
                </a:gridCol>
                <a:gridCol w="957434">
                  <a:extLst>
                    <a:ext uri="{9D8B030D-6E8A-4147-A177-3AD203B41FA5}">
                      <a16:colId xmlns:a16="http://schemas.microsoft.com/office/drawing/2014/main" val="4241894"/>
                    </a:ext>
                  </a:extLst>
                </a:gridCol>
                <a:gridCol w="957434">
                  <a:extLst>
                    <a:ext uri="{9D8B030D-6E8A-4147-A177-3AD203B41FA5}">
                      <a16:colId xmlns:a16="http://schemas.microsoft.com/office/drawing/2014/main" val="475753599"/>
                    </a:ext>
                  </a:extLst>
                </a:gridCol>
                <a:gridCol w="957434">
                  <a:extLst>
                    <a:ext uri="{9D8B030D-6E8A-4147-A177-3AD203B41FA5}">
                      <a16:colId xmlns:a16="http://schemas.microsoft.com/office/drawing/2014/main" val="3351690729"/>
                    </a:ext>
                  </a:extLst>
                </a:gridCol>
              </a:tblGrid>
              <a:tr h="225981">
                <a:tc rowSpan="2" gridSpan="2">
                  <a:txBody>
                    <a:bodyPr/>
                    <a:lstStyle/>
                    <a:p>
                      <a:pPr algn="ctr" fontAlgn="b"/>
                      <a:r>
                        <a:rPr lang="en-GB" sz="11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hMerge="1">
                  <a:txBody>
                    <a:bodyPr/>
                    <a:lstStyle/>
                    <a:p>
                      <a:endParaRPr lang="en-GB"/>
                    </a:p>
                  </a:txBody>
                  <a:tcPr/>
                </a:tc>
                <a:tc gridSpan="9">
                  <a:txBody>
                    <a:bodyPr/>
                    <a:lstStyle/>
                    <a:p>
                      <a:pPr algn="ctr" fontAlgn="b"/>
                      <a:r>
                        <a:rPr lang="en-GB" sz="1100" b="1" i="0" u="none" strike="noStrike" dirty="0">
                          <a:solidFill>
                            <a:srgbClr val="000000"/>
                          </a:solidFill>
                          <a:effectLst/>
                          <a:latin typeface="Arial" panose="020B0604020202020204" pitchFamily="34" charset="0"/>
                        </a:rPr>
                        <a:t>Diagnostic specificity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0843222"/>
                  </a:ext>
                </a:extLst>
              </a:tr>
              <a:tr h="225981">
                <a:tc gridSpan="2" vMerge="1">
                  <a:txBody>
                    <a:bodyPr/>
                    <a:lstStyle/>
                    <a:p>
                      <a:endParaRPr lang="en-GB"/>
                    </a:p>
                  </a:txBody>
                  <a:tcPr/>
                </a:tc>
                <a:tc hMerge="1" vMerge="1">
                  <a:txBody>
                    <a:bodyPr/>
                    <a:lstStyle/>
                    <a:p>
                      <a:endParaRPr lang="en-GB"/>
                    </a:p>
                  </a:txBody>
                  <a:tcPr/>
                </a:tc>
                <a:tc gridSpan="3">
                  <a:txBody>
                    <a:bodyPr/>
                    <a:lstStyle/>
                    <a:p>
                      <a:pPr algn="ctr" fontAlgn="b"/>
                      <a:r>
                        <a:rPr lang="en-GB" sz="1100" b="1" i="0" u="none" strike="noStrike">
                          <a:solidFill>
                            <a:srgbClr val="000000"/>
                          </a:solidFill>
                          <a:effectLst/>
                          <a:latin typeface="Arial" panose="020B060402020202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100" b="1" i="0" u="none" strike="noStrike" dirty="0">
                          <a:solidFill>
                            <a:srgbClr val="000000"/>
                          </a:solidFill>
                          <a:effectLst/>
                          <a:latin typeface="Arial" panose="020B0604020202020204" pitchFamily="34" charset="0"/>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100" b="1" i="0" u="none" strike="noStrike">
                          <a:solidFill>
                            <a:srgbClr val="000000"/>
                          </a:solidFill>
                          <a:effectLst/>
                          <a:latin typeface="Arial" panose="020B060402020202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8212051"/>
                  </a:ext>
                </a:extLst>
              </a:tr>
              <a:tr h="225981">
                <a:tc gridSpan="2">
                  <a:txBody>
                    <a:bodyPr/>
                    <a:lstStyle/>
                    <a:p>
                      <a:pPr algn="ctr" fontAlgn="b"/>
                      <a:r>
                        <a:rPr lang="en-GB" sz="1100" b="1" i="1" u="none" strike="noStrike">
                          <a:solidFill>
                            <a:srgbClr val="000000"/>
                          </a:solidFill>
                          <a:effectLst/>
                          <a:latin typeface="Arial" panose="020B0604020202020204" pitchFamily="34" charset="0"/>
                        </a:rPr>
                        <a:t>Time-to-result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fontAlgn="b"/>
                      <a:r>
                        <a:rPr lang="en-GB" sz="1100" b="0" i="1" u="none" strike="noStrike">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dirty="0">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231675"/>
                  </a:ext>
                </a:extLst>
              </a:tr>
              <a:tr h="263643">
                <a:tc rowSpan="10">
                  <a:txBody>
                    <a:bodyPr/>
                    <a:lstStyle/>
                    <a:p>
                      <a:pPr algn="ctr" fontAlgn="ctr"/>
                      <a:r>
                        <a:rPr lang="en-GB" sz="1100" b="1" i="0" u="none" strike="noStrike" dirty="0">
                          <a:solidFill>
                            <a:srgbClr val="000000"/>
                          </a:solidFill>
                          <a:effectLst/>
                          <a:latin typeface="Arial" panose="020B0604020202020204" pitchFamily="34" charset="0"/>
                        </a:rPr>
                        <a:t>Diagnostic sensitivity</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100%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599909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100" b="1" i="0" u="none" strike="noStrike">
                          <a:solidFill>
                            <a:srgbClr val="000000"/>
                          </a:solidFill>
                          <a:effectLst/>
                          <a:latin typeface="Arial" panose="020B0604020202020204" pitchFamily="34" charset="0"/>
                        </a:rPr>
                        <a:t>577982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100" b="1" i="0" u="none" strike="noStrike">
                          <a:solidFill>
                            <a:srgbClr val="000000"/>
                          </a:solidFill>
                          <a:effectLst/>
                          <a:latin typeface="Arial" panose="020B0604020202020204" pitchFamily="34" charset="0"/>
                        </a:rPr>
                        <a:t>535076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100" b="1" i="0" u="none" strike="noStrike">
                          <a:solidFill>
                            <a:srgbClr val="000000"/>
                          </a:solidFill>
                          <a:effectLst/>
                          <a:latin typeface="Arial" panose="020B0604020202020204" pitchFamily="34" charset="0"/>
                        </a:rPr>
                        <a:t>369939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ctr" fontAlgn="b"/>
                      <a:r>
                        <a:rPr lang="en-GB" sz="1100" b="1" i="0" u="none" strike="noStrike" dirty="0">
                          <a:solidFill>
                            <a:srgbClr val="000000"/>
                          </a:solidFill>
                          <a:effectLst/>
                          <a:latin typeface="Arial" panose="020B0604020202020204" pitchFamily="34" charset="0"/>
                        </a:rPr>
                        <a:t>319596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ctr" fontAlgn="b"/>
                      <a:r>
                        <a:rPr lang="en-GB" sz="1100" b="1" i="0" u="none" strike="noStrike">
                          <a:solidFill>
                            <a:srgbClr val="000000"/>
                          </a:solidFill>
                          <a:effectLst/>
                          <a:latin typeface="Arial" panose="020B0604020202020204" pitchFamily="34" charset="0"/>
                        </a:rPr>
                        <a:t>303845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ctr" fontAlgn="b"/>
                      <a:r>
                        <a:rPr lang="en-GB" sz="1100" b="0" i="1" u="none" strike="noStrike">
                          <a:solidFill>
                            <a:srgbClr val="000000"/>
                          </a:solidFill>
                          <a:effectLst/>
                          <a:latin typeface="Arial" panose="020B0604020202020204" pitchFamily="34" charset="0"/>
                        </a:rPr>
                        <a:t>106146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ctr" fontAlgn="b"/>
                      <a:r>
                        <a:rPr lang="en-GB" sz="1100" b="0" i="1" u="none" strike="noStrike">
                          <a:solidFill>
                            <a:srgbClr val="000000"/>
                          </a:solidFill>
                          <a:effectLst/>
                          <a:latin typeface="Arial" panose="020B0604020202020204" pitchFamily="34" charset="0"/>
                        </a:rPr>
                        <a:t>90087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GB" sz="1100" b="0" i="1" u="none" strike="noStrike">
                          <a:solidFill>
                            <a:srgbClr val="000000"/>
                          </a:solidFill>
                          <a:effectLst/>
                          <a:latin typeface="Arial" panose="020B0604020202020204" pitchFamily="34" charset="0"/>
                        </a:rPr>
                        <a:t>49603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extLst>
                  <a:ext uri="{0D108BD9-81ED-4DB2-BD59-A6C34878D82A}">
                    <a16:rowId xmlns:a16="http://schemas.microsoft.com/office/drawing/2014/main" val="689751857"/>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98%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rPr>
                        <a:t>542445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57D"/>
                    </a:solidFill>
                  </a:tcPr>
                </a:tc>
                <a:tc>
                  <a:txBody>
                    <a:bodyPr/>
                    <a:lstStyle/>
                    <a:p>
                      <a:pPr algn="ctr" fontAlgn="b"/>
                      <a:r>
                        <a:rPr lang="en-GB" sz="1100" b="1" i="0" u="none" strike="noStrike">
                          <a:solidFill>
                            <a:srgbClr val="000000"/>
                          </a:solidFill>
                          <a:effectLst/>
                          <a:latin typeface="Arial" panose="020B0604020202020204" pitchFamily="34" charset="0"/>
                        </a:rPr>
                        <a:t>514831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b"/>
                      <a:r>
                        <a:rPr lang="en-GB" sz="1100" b="1" i="0" u="none" strike="noStrike">
                          <a:solidFill>
                            <a:srgbClr val="000000"/>
                          </a:solidFill>
                          <a:effectLst/>
                          <a:latin typeface="Arial" panose="020B0604020202020204" pitchFamily="34" charset="0"/>
                        </a:rPr>
                        <a:t>485013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47D"/>
                    </a:solidFill>
                  </a:tcPr>
                </a:tc>
                <a:tc>
                  <a:txBody>
                    <a:bodyPr/>
                    <a:lstStyle/>
                    <a:p>
                      <a:pPr algn="ctr" fontAlgn="b"/>
                      <a:r>
                        <a:rPr lang="en-GB" sz="1100" b="1" i="0" u="none" strike="noStrike" dirty="0">
                          <a:solidFill>
                            <a:srgbClr val="000000"/>
                          </a:solidFill>
                          <a:effectLst/>
                          <a:latin typeface="Arial" panose="020B0604020202020204" pitchFamily="34" charset="0"/>
                        </a:rPr>
                        <a:t>326192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ctr" fontAlgn="b"/>
                      <a:r>
                        <a:rPr lang="en-GB" sz="1100" b="1" i="0" u="none" strike="noStrike" dirty="0">
                          <a:solidFill>
                            <a:srgbClr val="000000"/>
                          </a:solidFill>
                          <a:effectLst/>
                          <a:latin typeface="Arial" panose="020B0604020202020204" pitchFamily="34" charset="0"/>
                        </a:rPr>
                        <a:t>289570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GB" sz="1100" b="1" i="0" u="none" strike="noStrike">
                          <a:solidFill>
                            <a:srgbClr val="000000"/>
                          </a:solidFill>
                          <a:effectLst/>
                          <a:latin typeface="Arial" panose="020B0604020202020204" pitchFamily="34" charset="0"/>
                        </a:rPr>
                        <a:t>271645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ctr" fontAlgn="b"/>
                      <a:r>
                        <a:rPr lang="en-GB" sz="1100" b="0" i="1" u="none" strike="noStrike">
                          <a:solidFill>
                            <a:srgbClr val="000000"/>
                          </a:solidFill>
                          <a:effectLst/>
                          <a:latin typeface="Arial" panose="020B0604020202020204" pitchFamily="34" charset="0"/>
                        </a:rPr>
                        <a:t>73285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ctr" fontAlgn="b"/>
                      <a:r>
                        <a:rPr lang="en-GB" sz="1100" b="0" i="1" u="none" strike="noStrike" dirty="0">
                          <a:solidFill>
                            <a:srgbClr val="000000"/>
                          </a:solidFill>
                          <a:effectLst/>
                          <a:latin typeface="Arial" panose="020B0604020202020204" pitchFamily="34" charset="0"/>
                        </a:rPr>
                        <a:t>47207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C87D"/>
                    </a:solidFill>
                  </a:tcPr>
                </a:tc>
                <a:tc>
                  <a:txBody>
                    <a:bodyPr/>
                    <a:lstStyle/>
                    <a:p>
                      <a:pPr algn="ctr" fontAlgn="b"/>
                      <a:r>
                        <a:rPr lang="en-GB" sz="1100" b="0" i="1" u="none" strike="noStrike">
                          <a:solidFill>
                            <a:srgbClr val="000000"/>
                          </a:solidFill>
                          <a:effectLst/>
                          <a:latin typeface="Arial" panose="020B0604020202020204" pitchFamily="34" charset="0"/>
                        </a:rPr>
                        <a:t>9380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C37C"/>
                    </a:solidFill>
                  </a:tcPr>
                </a:tc>
                <a:extLst>
                  <a:ext uri="{0D108BD9-81ED-4DB2-BD59-A6C34878D82A}">
                    <a16:rowId xmlns:a16="http://schemas.microsoft.com/office/drawing/2014/main" val="2989050744"/>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96%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505136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GB" sz="1100" b="1" i="0" u="none" strike="noStrike">
                          <a:solidFill>
                            <a:srgbClr val="000000"/>
                          </a:solidFill>
                          <a:effectLst/>
                          <a:latin typeface="Arial" panose="020B0604020202020204" pitchFamily="34" charset="0"/>
                        </a:rPr>
                        <a:t>496729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b"/>
                      <a:r>
                        <a:rPr lang="en-GB" sz="1100" b="1" i="0" u="none" strike="noStrike">
                          <a:solidFill>
                            <a:srgbClr val="000000"/>
                          </a:solidFill>
                          <a:effectLst/>
                          <a:latin typeface="Arial" panose="020B0604020202020204" pitchFamily="34" charset="0"/>
                        </a:rPr>
                        <a:t>453465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GB" sz="1100" b="1" i="0" u="none" strike="noStrike">
                          <a:solidFill>
                            <a:srgbClr val="000000"/>
                          </a:solidFill>
                          <a:effectLst/>
                          <a:latin typeface="Arial" panose="020B0604020202020204" pitchFamily="34" charset="0"/>
                        </a:rPr>
                        <a:t>286989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b"/>
                      <a:r>
                        <a:rPr lang="en-GB" sz="1100" b="1" i="0" u="none" strike="noStrike">
                          <a:solidFill>
                            <a:srgbClr val="000000"/>
                          </a:solidFill>
                          <a:effectLst/>
                          <a:latin typeface="Arial" panose="020B0604020202020204" pitchFamily="34" charset="0"/>
                        </a:rPr>
                        <a:t>243111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b"/>
                      <a:r>
                        <a:rPr lang="en-GB" sz="1100" b="1" i="0" u="none" strike="noStrike">
                          <a:solidFill>
                            <a:srgbClr val="000000"/>
                          </a:solidFill>
                          <a:effectLst/>
                          <a:latin typeface="Arial" panose="020B0604020202020204" pitchFamily="34" charset="0"/>
                        </a:rPr>
                        <a:t>228143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ctr" fontAlgn="b"/>
                      <a:r>
                        <a:rPr lang="en-GB" sz="1100" b="0" i="1" u="none" strike="noStrike">
                          <a:solidFill>
                            <a:srgbClr val="000000"/>
                          </a:solidFill>
                          <a:effectLst/>
                          <a:latin typeface="Arial" panose="020B0604020202020204" pitchFamily="34" charset="0"/>
                        </a:rPr>
                        <a:t>48042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GB" sz="1100" b="0" i="0" u="none" strike="noStrike">
                          <a:solidFill>
                            <a:srgbClr val="000000"/>
                          </a:solidFill>
                          <a:effectLst/>
                          <a:latin typeface="Arial" panose="020B0604020202020204" pitchFamily="34" charset="0"/>
                        </a:rPr>
                        <a:t>3652</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ctr" fontAlgn="b"/>
                      <a:r>
                        <a:rPr lang="en-GB" sz="1100" b="0" i="0" u="none" strike="noStrike">
                          <a:solidFill>
                            <a:srgbClr val="000000"/>
                          </a:solidFill>
                          <a:effectLst/>
                          <a:latin typeface="Arial" panose="020B0604020202020204" pitchFamily="34" charset="0"/>
                        </a:rPr>
                        <a:t>-18645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extLst>
                  <a:ext uri="{0D108BD9-81ED-4DB2-BD59-A6C34878D82A}">
                    <a16:rowId xmlns:a16="http://schemas.microsoft.com/office/drawing/2014/main" val="2143472037"/>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94%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rPr>
                        <a:t>468668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D7E"/>
                    </a:solidFill>
                  </a:tcPr>
                </a:tc>
                <a:tc>
                  <a:txBody>
                    <a:bodyPr/>
                    <a:lstStyle/>
                    <a:p>
                      <a:pPr algn="ctr" fontAlgn="b"/>
                      <a:r>
                        <a:rPr lang="en-GB" sz="1100" b="1" i="0" u="none" strike="noStrike">
                          <a:solidFill>
                            <a:srgbClr val="000000"/>
                          </a:solidFill>
                          <a:effectLst/>
                          <a:latin typeface="Arial" panose="020B0604020202020204" pitchFamily="34" charset="0"/>
                        </a:rPr>
                        <a:t>449998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C7E"/>
                    </a:solidFill>
                  </a:tcPr>
                </a:tc>
                <a:tc>
                  <a:txBody>
                    <a:bodyPr/>
                    <a:lstStyle/>
                    <a:p>
                      <a:pPr algn="ctr" fontAlgn="b"/>
                      <a:r>
                        <a:rPr lang="en-GB" sz="1100" b="1" i="0" u="none" strike="noStrike">
                          <a:solidFill>
                            <a:srgbClr val="000000"/>
                          </a:solidFill>
                          <a:effectLst/>
                          <a:latin typeface="Arial" panose="020B0604020202020204" pitchFamily="34" charset="0"/>
                        </a:rPr>
                        <a:t>410489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b"/>
                      <a:r>
                        <a:rPr lang="en-GB" sz="1100" b="1" i="0" u="none" strike="noStrike">
                          <a:solidFill>
                            <a:srgbClr val="000000"/>
                          </a:solidFill>
                          <a:effectLst/>
                          <a:latin typeface="Arial" panose="020B0604020202020204" pitchFamily="34" charset="0"/>
                        </a:rPr>
                        <a:t>252306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b"/>
                      <a:r>
                        <a:rPr lang="en-GB" sz="1100" b="1" i="0" u="none" strike="noStrike">
                          <a:solidFill>
                            <a:srgbClr val="000000"/>
                          </a:solidFill>
                          <a:effectLst/>
                          <a:latin typeface="Arial" panose="020B0604020202020204" pitchFamily="34" charset="0"/>
                        </a:rPr>
                        <a:t>214197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b"/>
                      <a:r>
                        <a:rPr lang="en-GB" sz="1100" b="1" i="0" u="none" strike="noStrike">
                          <a:solidFill>
                            <a:srgbClr val="000000"/>
                          </a:solidFill>
                          <a:effectLst/>
                          <a:latin typeface="Arial" panose="020B0604020202020204" pitchFamily="34" charset="0"/>
                        </a:rPr>
                        <a:t>183851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ctr" fontAlgn="b"/>
                      <a:r>
                        <a:rPr lang="en-GB" sz="1100" b="0" i="0" u="none" strike="noStrike">
                          <a:solidFill>
                            <a:srgbClr val="000000"/>
                          </a:solidFill>
                          <a:effectLst/>
                          <a:latin typeface="Arial" panose="020B0604020202020204" pitchFamily="34" charset="0"/>
                        </a:rPr>
                        <a:t>3075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tc>
                  <a:txBody>
                    <a:bodyPr/>
                    <a:lstStyle/>
                    <a:p>
                      <a:pPr algn="ctr" fontAlgn="b"/>
                      <a:r>
                        <a:rPr lang="en-GB" sz="1100" b="0" i="0" u="none" strike="noStrike">
                          <a:solidFill>
                            <a:srgbClr val="000000"/>
                          </a:solidFill>
                          <a:effectLst/>
                          <a:latin typeface="Arial" panose="020B0604020202020204" pitchFamily="34" charset="0"/>
                        </a:rPr>
                        <a:t>-36668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8"/>
                    </a:solidFill>
                  </a:tcPr>
                </a:tc>
                <a:tc>
                  <a:txBody>
                    <a:bodyPr/>
                    <a:lstStyle/>
                    <a:p>
                      <a:pPr algn="ctr" fontAlgn="b"/>
                      <a:r>
                        <a:rPr lang="en-GB" sz="1100" b="0" i="0" u="none" strike="noStrike">
                          <a:solidFill>
                            <a:srgbClr val="000000"/>
                          </a:solidFill>
                          <a:effectLst/>
                          <a:latin typeface="Arial" panose="020B0604020202020204" pitchFamily="34" charset="0"/>
                        </a:rPr>
                        <a:t>-49023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78"/>
                    </a:solidFill>
                  </a:tcPr>
                </a:tc>
                <a:extLst>
                  <a:ext uri="{0D108BD9-81ED-4DB2-BD59-A6C34878D82A}">
                    <a16:rowId xmlns:a16="http://schemas.microsoft.com/office/drawing/2014/main" val="1365510075"/>
                  </a:ext>
                </a:extLst>
              </a:tr>
              <a:tr h="263643">
                <a:tc vMerge="1">
                  <a:txBody>
                    <a:bodyPr/>
                    <a:lstStyle/>
                    <a:p>
                      <a:endParaRPr lang="en-GB"/>
                    </a:p>
                  </a:txBody>
                  <a:tcPr/>
                </a:tc>
                <a:tc>
                  <a:txBody>
                    <a:bodyPr/>
                    <a:lstStyle/>
                    <a:p>
                      <a:pPr algn="ctr" fontAlgn="b"/>
                      <a:r>
                        <a:rPr lang="en-GB" sz="1100" b="1" i="0" u="none" strike="noStrike" dirty="0">
                          <a:solidFill>
                            <a:srgbClr val="000000"/>
                          </a:solidFill>
                          <a:effectLst/>
                          <a:latin typeface="Arial" panose="020B0604020202020204" pitchFamily="34" charset="0"/>
                        </a:rPr>
                        <a:t>92%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422843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b"/>
                      <a:r>
                        <a:rPr lang="en-GB" sz="1100" b="1" i="0" u="none" strike="noStrike">
                          <a:solidFill>
                            <a:srgbClr val="000000"/>
                          </a:solidFill>
                          <a:effectLst/>
                          <a:latin typeface="Arial" panose="020B0604020202020204" pitchFamily="34" charset="0"/>
                        </a:rPr>
                        <a:t>392997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c>
                  <a:txBody>
                    <a:bodyPr/>
                    <a:lstStyle/>
                    <a:p>
                      <a:pPr algn="ctr" fontAlgn="b"/>
                      <a:r>
                        <a:rPr lang="en-GB" sz="1100" b="1" i="0" u="none" strike="noStrike">
                          <a:solidFill>
                            <a:srgbClr val="000000"/>
                          </a:solidFill>
                          <a:effectLst/>
                          <a:latin typeface="Arial" panose="020B0604020202020204" pitchFamily="34" charset="0"/>
                        </a:rPr>
                        <a:t>380708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ctr" fontAlgn="b"/>
                      <a:r>
                        <a:rPr lang="en-GB" sz="1100" b="1" i="0" u="none" strike="noStrike">
                          <a:solidFill>
                            <a:srgbClr val="000000"/>
                          </a:solidFill>
                          <a:effectLst/>
                          <a:latin typeface="Arial" panose="020B0604020202020204" pitchFamily="34" charset="0"/>
                        </a:rPr>
                        <a:t>194617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b"/>
                      <a:r>
                        <a:rPr lang="en-GB" sz="1100" b="1" i="0" u="none" strike="noStrike">
                          <a:solidFill>
                            <a:srgbClr val="000000"/>
                          </a:solidFill>
                          <a:effectLst/>
                          <a:latin typeface="Arial" panose="020B0604020202020204" pitchFamily="34" charset="0"/>
                        </a:rPr>
                        <a:t>169993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GB" sz="1100" b="0" i="1" u="none" strike="noStrike">
                          <a:solidFill>
                            <a:srgbClr val="000000"/>
                          </a:solidFill>
                          <a:effectLst/>
                          <a:latin typeface="Arial" panose="020B0604020202020204" pitchFamily="34" charset="0"/>
                        </a:rPr>
                        <a:t>147554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GB" sz="1100" b="0" i="0" u="none" strike="noStrike">
                          <a:solidFill>
                            <a:srgbClr val="000000"/>
                          </a:solidFill>
                          <a:effectLst/>
                          <a:latin typeface="Arial" panose="020B0604020202020204" pitchFamily="34" charset="0"/>
                        </a:rPr>
                        <a:t>-35615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ctr" fontAlgn="b"/>
                      <a:r>
                        <a:rPr lang="en-GB" sz="1100" b="0" i="0" u="none" strike="noStrike">
                          <a:solidFill>
                            <a:srgbClr val="000000"/>
                          </a:solidFill>
                          <a:effectLst/>
                          <a:latin typeface="Arial" panose="020B0604020202020204" pitchFamily="34" charset="0"/>
                        </a:rPr>
                        <a:t>-68601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tc>
                  <a:txBody>
                    <a:bodyPr/>
                    <a:lstStyle/>
                    <a:p>
                      <a:pPr algn="ctr" fontAlgn="b"/>
                      <a:r>
                        <a:rPr lang="en-GB" sz="1100" b="0" i="0" u="none" strike="noStrike">
                          <a:solidFill>
                            <a:srgbClr val="000000"/>
                          </a:solidFill>
                          <a:effectLst/>
                          <a:latin typeface="Arial" panose="020B0604020202020204" pitchFamily="34" charset="0"/>
                        </a:rPr>
                        <a:t>-92634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extLst>
                  <a:ext uri="{0D108BD9-81ED-4DB2-BD59-A6C34878D82A}">
                    <a16:rowId xmlns:a16="http://schemas.microsoft.com/office/drawing/2014/main" val="2699669719"/>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90%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377578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ctr" fontAlgn="b"/>
                      <a:r>
                        <a:rPr lang="en-GB" sz="1100" b="1" i="0" u="none" strike="noStrike">
                          <a:solidFill>
                            <a:srgbClr val="000000"/>
                          </a:solidFill>
                          <a:effectLst/>
                          <a:latin typeface="Arial" panose="020B0604020202020204" pitchFamily="34" charset="0"/>
                        </a:rPr>
                        <a:t>362764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80"/>
                    </a:solidFill>
                  </a:tcPr>
                </a:tc>
                <a:tc>
                  <a:txBody>
                    <a:bodyPr/>
                    <a:lstStyle/>
                    <a:p>
                      <a:pPr algn="ctr" fontAlgn="b"/>
                      <a:r>
                        <a:rPr lang="en-GB" sz="1100" b="1" i="0" u="none" strike="noStrike">
                          <a:solidFill>
                            <a:srgbClr val="000000"/>
                          </a:solidFill>
                          <a:effectLst/>
                          <a:latin typeface="Arial" panose="020B0604020202020204" pitchFamily="34" charset="0"/>
                        </a:rPr>
                        <a:t>339100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80"/>
                    </a:solidFill>
                  </a:tcPr>
                </a:tc>
                <a:tc>
                  <a:txBody>
                    <a:bodyPr/>
                    <a:lstStyle/>
                    <a:p>
                      <a:pPr algn="ctr" fontAlgn="b"/>
                      <a:r>
                        <a:rPr lang="en-GB" sz="1100" b="0" i="1" u="none" strike="noStrike">
                          <a:solidFill>
                            <a:srgbClr val="000000"/>
                          </a:solidFill>
                          <a:effectLst/>
                          <a:latin typeface="Arial" panose="020B0604020202020204" pitchFamily="34" charset="0"/>
                        </a:rPr>
                        <a:t>162391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EE582"/>
                    </a:solidFill>
                  </a:tcPr>
                </a:tc>
                <a:tc>
                  <a:txBody>
                    <a:bodyPr/>
                    <a:lstStyle/>
                    <a:p>
                      <a:pPr algn="ctr" fontAlgn="b"/>
                      <a:r>
                        <a:rPr lang="en-GB" sz="1100" b="0" i="0" u="none" strike="noStrike">
                          <a:solidFill>
                            <a:srgbClr val="000000"/>
                          </a:solidFill>
                          <a:effectLst/>
                          <a:latin typeface="Arial" panose="020B0604020202020204" pitchFamily="34" charset="0"/>
                        </a:rPr>
                        <a:t>134103</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b"/>
                      <a:r>
                        <a:rPr lang="en-GB" sz="1100" b="0" i="0" u="none" strike="noStrike">
                          <a:solidFill>
                            <a:srgbClr val="000000"/>
                          </a:solidFill>
                          <a:effectLst/>
                          <a:latin typeface="Arial" panose="020B0604020202020204" pitchFamily="34" charset="0"/>
                        </a:rPr>
                        <a:t>111918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b"/>
                      <a:r>
                        <a:rPr lang="en-GB" sz="1100" b="0" i="0" u="none" strike="noStrike">
                          <a:solidFill>
                            <a:srgbClr val="000000"/>
                          </a:solidFill>
                          <a:effectLst/>
                          <a:latin typeface="Arial" panose="020B0604020202020204" pitchFamily="34" charset="0"/>
                        </a:rPr>
                        <a:t>-69659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b"/>
                      <a:r>
                        <a:rPr lang="en-GB" sz="1100" b="0" i="0" u="none" strike="noStrike">
                          <a:solidFill>
                            <a:srgbClr val="000000"/>
                          </a:solidFill>
                          <a:effectLst/>
                          <a:latin typeface="Arial" panose="020B0604020202020204" pitchFamily="34" charset="0"/>
                        </a:rPr>
                        <a:t>-103348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GB" sz="1100" b="0" i="0" u="none" strike="noStrike">
                          <a:solidFill>
                            <a:srgbClr val="000000"/>
                          </a:solidFill>
                          <a:effectLst/>
                          <a:latin typeface="Arial" panose="020B0604020202020204" pitchFamily="34" charset="0"/>
                        </a:rPr>
                        <a:t>-128604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extLst>
                  <a:ext uri="{0D108BD9-81ED-4DB2-BD59-A6C34878D82A}">
                    <a16:rowId xmlns:a16="http://schemas.microsoft.com/office/drawing/2014/main" val="569913130"/>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88%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344772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ctr" fontAlgn="b"/>
                      <a:r>
                        <a:rPr lang="en-GB" sz="1100" b="1" i="0" u="none" strike="noStrike" dirty="0">
                          <a:solidFill>
                            <a:srgbClr val="000000"/>
                          </a:solidFill>
                          <a:effectLst/>
                          <a:latin typeface="Arial" panose="020B0604020202020204" pitchFamily="34" charset="0"/>
                        </a:rPr>
                        <a:t>321287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ctr" fontAlgn="b"/>
                      <a:r>
                        <a:rPr lang="en-GB" sz="1100" b="1" i="0" u="none" strike="noStrike">
                          <a:solidFill>
                            <a:srgbClr val="000000"/>
                          </a:solidFill>
                          <a:effectLst/>
                          <a:latin typeface="Arial" panose="020B0604020202020204" pitchFamily="34" charset="0"/>
                        </a:rPr>
                        <a:t>312854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ctr" fontAlgn="b"/>
                      <a:r>
                        <a:rPr lang="en-GB" sz="1100" b="0" i="0" u="none" strike="noStrike">
                          <a:solidFill>
                            <a:srgbClr val="000000"/>
                          </a:solidFill>
                          <a:effectLst/>
                          <a:latin typeface="Arial" panose="020B0604020202020204" pitchFamily="34" charset="0"/>
                        </a:rPr>
                        <a:t>120459</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en-GB" sz="1100" b="0" i="0" u="none" strike="noStrike">
                          <a:solidFill>
                            <a:srgbClr val="000000"/>
                          </a:solidFill>
                          <a:effectLst/>
                          <a:latin typeface="Arial" panose="020B0604020202020204" pitchFamily="34" charset="0"/>
                        </a:rPr>
                        <a:t>89531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GB" sz="1100" b="0" i="0" u="none" strike="noStrike">
                          <a:solidFill>
                            <a:srgbClr val="000000"/>
                          </a:solidFill>
                          <a:effectLst/>
                          <a:latin typeface="Arial" panose="020B0604020202020204" pitchFamily="34" charset="0"/>
                        </a:rPr>
                        <a:t>83482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b"/>
                      <a:r>
                        <a:rPr lang="en-GB" sz="1100" b="0" i="0" u="none" strike="noStrike">
                          <a:solidFill>
                            <a:srgbClr val="000000"/>
                          </a:solidFill>
                          <a:effectLst/>
                          <a:latin typeface="Arial" panose="020B0604020202020204" pitchFamily="34" charset="0"/>
                        </a:rPr>
                        <a:t>-112850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ctr" fontAlgn="b"/>
                      <a:r>
                        <a:rPr lang="en-GB" sz="1100" b="0" i="0" u="none" strike="noStrike">
                          <a:solidFill>
                            <a:srgbClr val="000000"/>
                          </a:solidFill>
                          <a:effectLst/>
                          <a:latin typeface="Arial" panose="020B0604020202020204" pitchFamily="34" charset="0"/>
                        </a:rPr>
                        <a:t>-145998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b"/>
                      <a:r>
                        <a:rPr lang="en-GB" sz="1100" b="0" i="0" u="none" strike="noStrike">
                          <a:solidFill>
                            <a:srgbClr val="000000"/>
                          </a:solidFill>
                          <a:effectLst/>
                          <a:latin typeface="Arial" panose="020B0604020202020204" pitchFamily="34" charset="0"/>
                        </a:rPr>
                        <a:t>-165433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extLst>
                  <a:ext uri="{0D108BD9-81ED-4DB2-BD59-A6C34878D82A}">
                    <a16:rowId xmlns:a16="http://schemas.microsoft.com/office/drawing/2014/main" val="2129605546"/>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86%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293759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b"/>
                      <a:r>
                        <a:rPr lang="en-GB" sz="1100" b="1" i="0" u="none" strike="noStrike">
                          <a:solidFill>
                            <a:srgbClr val="000000"/>
                          </a:solidFill>
                          <a:effectLst/>
                          <a:latin typeface="Arial" panose="020B0604020202020204" pitchFamily="34" charset="0"/>
                        </a:rPr>
                        <a:t>273130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b"/>
                      <a:r>
                        <a:rPr lang="en-GB" sz="1100" b="0" i="1" u="none" strike="noStrike">
                          <a:solidFill>
                            <a:srgbClr val="000000"/>
                          </a:solidFill>
                          <a:effectLst/>
                          <a:latin typeface="Arial" panose="020B0604020202020204" pitchFamily="34" charset="0"/>
                        </a:rPr>
                        <a:t>268902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ctr" fontAlgn="b"/>
                      <a:r>
                        <a:rPr lang="en-GB" sz="1100" b="0" i="0" u="none" strike="noStrike">
                          <a:solidFill>
                            <a:srgbClr val="000000"/>
                          </a:solidFill>
                          <a:effectLst/>
                          <a:latin typeface="Arial" panose="020B0604020202020204" pitchFamily="34" charset="0"/>
                        </a:rPr>
                        <a:t>81951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b"/>
                      <a:r>
                        <a:rPr lang="en-GB" sz="1100" b="0" i="0" u="none" strike="noStrike">
                          <a:solidFill>
                            <a:srgbClr val="000000"/>
                          </a:solidFill>
                          <a:effectLst/>
                          <a:latin typeface="Arial" panose="020B0604020202020204" pitchFamily="34" charset="0"/>
                        </a:rPr>
                        <a:t>49682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b"/>
                      <a:r>
                        <a:rPr lang="en-GB" sz="1100" b="0" i="0" u="none" strike="noStrike">
                          <a:solidFill>
                            <a:srgbClr val="000000"/>
                          </a:solidFill>
                          <a:effectLst/>
                          <a:latin typeface="Arial" panose="020B0604020202020204" pitchFamily="34" charset="0"/>
                        </a:rPr>
                        <a:t>47261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ctr" fontAlgn="b"/>
                      <a:r>
                        <a:rPr lang="en-GB" sz="1100" b="0" i="0" u="none" strike="noStrike">
                          <a:solidFill>
                            <a:srgbClr val="000000"/>
                          </a:solidFill>
                          <a:effectLst/>
                          <a:latin typeface="Arial" panose="020B0604020202020204" pitchFamily="34" charset="0"/>
                        </a:rPr>
                        <a:t>-146585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ctr" fontAlgn="b"/>
                      <a:r>
                        <a:rPr lang="en-GB" sz="1100" b="0" i="0" u="none" strike="noStrike">
                          <a:solidFill>
                            <a:srgbClr val="000000"/>
                          </a:solidFill>
                          <a:effectLst/>
                          <a:latin typeface="Arial" panose="020B0604020202020204" pitchFamily="34" charset="0"/>
                        </a:rPr>
                        <a:t>-183775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ctr" fontAlgn="b"/>
                      <a:r>
                        <a:rPr lang="en-GB" sz="1100" b="0" i="0" u="none" strike="noStrike">
                          <a:solidFill>
                            <a:srgbClr val="000000"/>
                          </a:solidFill>
                          <a:effectLst/>
                          <a:latin typeface="Arial" panose="020B0604020202020204" pitchFamily="34" charset="0"/>
                        </a:rPr>
                        <a:t>-192265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26F"/>
                    </a:solidFill>
                  </a:tcPr>
                </a:tc>
                <a:extLst>
                  <a:ext uri="{0D108BD9-81ED-4DB2-BD59-A6C34878D82A}">
                    <a16:rowId xmlns:a16="http://schemas.microsoft.com/office/drawing/2014/main" val="2094267396"/>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84%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247124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b"/>
                      <a:r>
                        <a:rPr lang="en-GB" sz="1100" b="0" i="1" u="none" strike="noStrike">
                          <a:solidFill>
                            <a:srgbClr val="000000"/>
                          </a:solidFill>
                          <a:effectLst/>
                          <a:latin typeface="Arial" panose="020B0604020202020204" pitchFamily="34" charset="0"/>
                        </a:rPr>
                        <a:t>235436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b"/>
                      <a:r>
                        <a:rPr lang="en-GB" sz="1100" b="0" i="1" u="none" strike="noStrike">
                          <a:solidFill>
                            <a:srgbClr val="000000"/>
                          </a:solidFill>
                          <a:effectLst/>
                          <a:latin typeface="Arial" panose="020B0604020202020204" pitchFamily="34" charset="0"/>
                        </a:rPr>
                        <a:t>219646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ctr" fontAlgn="b"/>
                      <a:r>
                        <a:rPr lang="en-GB" sz="1100" b="0" i="0" u="none" strike="noStrike">
                          <a:solidFill>
                            <a:srgbClr val="000000"/>
                          </a:solidFill>
                          <a:effectLst/>
                          <a:latin typeface="Arial" panose="020B0604020202020204" pitchFamily="34" charset="0"/>
                        </a:rPr>
                        <a:t>36798</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b"/>
                      <a:r>
                        <a:rPr lang="en-GB" sz="1100" b="0" i="0" u="none" strike="noStrike">
                          <a:solidFill>
                            <a:srgbClr val="000000"/>
                          </a:solidFill>
                          <a:effectLst/>
                          <a:latin typeface="Arial" panose="020B0604020202020204" pitchFamily="34" charset="0"/>
                        </a:rPr>
                        <a:t>9792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b"/>
                      <a:r>
                        <a:rPr lang="en-GB" sz="1100" b="0" i="0" u="none" strike="noStrike">
                          <a:solidFill>
                            <a:srgbClr val="000000"/>
                          </a:solidFill>
                          <a:effectLst/>
                          <a:latin typeface="Arial" panose="020B0604020202020204" pitchFamily="34" charset="0"/>
                        </a:rPr>
                        <a:t>1202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B"/>
                    </a:solidFill>
                  </a:tcPr>
                </a:tc>
                <a:tc>
                  <a:txBody>
                    <a:bodyPr/>
                    <a:lstStyle/>
                    <a:p>
                      <a:pPr algn="ctr" fontAlgn="b"/>
                      <a:r>
                        <a:rPr lang="en-GB" sz="1100" b="0" i="0" u="none" strike="noStrike">
                          <a:solidFill>
                            <a:srgbClr val="000000"/>
                          </a:solidFill>
                          <a:effectLst/>
                          <a:latin typeface="Arial" panose="020B0604020202020204" pitchFamily="34" charset="0"/>
                        </a:rPr>
                        <a:t>-176460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b"/>
                      <a:r>
                        <a:rPr lang="en-GB" sz="1100" b="0" i="0" u="none" strike="noStrike">
                          <a:solidFill>
                            <a:srgbClr val="000000"/>
                          </a:solidFill>
                          <a:effectLst/>
                          <a:latin typeface="Arial" panose="020B0604020202020204" pitchFamily="34" charset="0"/>
                        </a:rPr>
                        <a:t>-211350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36D"/>
                    </a:solidFill>
                  </a:tcPr>
                </a:tc>
                <a:tc>
                  <a:txBody>
                    <a:bodyPr/>
                    <a:lstStyle/>
                    <a:p>
                      <a:pPr algn="ctr" fontAlgn="b"/>
                      <a:r>
                        <a:rPr lang="en-GB" sz="1100" b="0" i="0" u="none" strike="noStrike">
                          <a:solidFill>
                            <a:srgbClr val="000000"/>
                          </a:solidFill>
                          <a:effectLst/>
                          <a:latin typeface="Arial" panose="020B0604020202020204" pitchFamily="34" charset="0"/>
                        </a:rPr>
                        <a:t>-236039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36D"/>
                    </a:solidFill>
                  </a:tcPr>
                </a:tc>
                <a:extLst>
                  <a:ext uri="{0D108BD9-81ED-4DB2-BD59-A6C34878D82A}">
                    <a16:rowId xmlns:a16="http://schemas.microsoft.com/office/drawing/2014/main" val="2627512715"/>
                  </a:ext>
                </a:extLst>
              </a:tr>
              <a:tr h="263643">
                <a:tc v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rPr>
                        <a:t>82%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rPr>
                        <a:t>196151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GB" sz="1100" b="0" i="1" u="none" strike="noStrike">
                          <a:solidFill>
                            <a:srgbClr val="000000"/>
                          </a:solidFill>
                          <a:effectLst/>
                          <a:latin typeface="Arial" panose="020B0604020202020204" pitchFamily="34" charset="0"/>
                        </a:rPr>
                        <a:t>187982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b"/>
                      <a:r>
                        <a:rPr lang="en-GB" sz="1100" b="0" i="1" u="none" strike="noStrike">
                          <a:solidFill>
                            <a:srgbClr val="000000"/>
                          </a:solidFill>
                          <a:effectLst/>
                          <a:latin typeface="Arial" panose="020B0604020202020204" pitchFamily="34" charset="0"/>
                        </a:rPr>
                        <a:t>170778</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b"/>
                      <a:r>
                        <a:rPr lang="en-GB" sz="1100" b="0" i="0" u="none" strike="noStrike">
                          <a:solidFill>
                            <a:srgbClr val="000000"/>
                          </a:solidFill>
                          <a:effectLst/>
                          <a:latin typeface="Arial" panose="020B0604020202020204" pitchFamily="34" charset="0"/>
                        </a:rPr>
                        <a:t>-1929</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GB" sz="1100" b="0" i="0" u="none" strike="noStrike">
                          <a:solidFill>
                            <a:srgbClr val="000000"/>
                          </a:solidFill>
                          <a:effectLst/>
                          <a:latin typeface="Arial" panose="020B0604020202020204" pitchFamily="34" charset="0"/>
                        </a:rPr>
                        <a:t>-20368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b"/>
                      <a:r>
                        <a:rPr lang="en-GB" sz="1100" b="0" i="0" u="none" strike="noStrike">
                          <a:solidFill>
                            <a:srgbClr val="000000"/>
                          </a:solidFill>
                          <a:effectLst/>
                          <a:latin typeface="Arial" panose="020B0604020202020204" pitchFamily="34" charset="0"/>
                        </a:rPr>
                        <a:t>-36192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en-GB" sz="1100" b="0" i="0" u="none" strike="noStrike">
                          <a:solidFill>
                            <a:srgbClr val="000000"/>
                          </a:solidFill>
                          <a:effectLst/>
                          <a:latin typeface="Arial" panose="020B0604020202020204" pitchFamily="34" charset="0"/>
                        </a:rPr>
                        <a:t>-213339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100" b="0" i="0" u="none" strike="noStrike">
                          <a:solidFill>
                            <a:srgbClr val="000000"/>
                          </a:solidFill>
                          <a:effectLst/>
                          <a:latin typeface="Arial" panose="020B0604020202020204" pitchFamily="34" charset="0"/>
                        </a:rPr>
                        <a:t>-243500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100" b="0" i="0" u="none" strike="noStrike">
                          <a:solidFill>
                            <a:srgbClr val="000000"/>
                          </a:solidFill>
                          <a:effectLst/>
                          <a:latin typeface="Arial" panose="020B0604020202020204" pitchFamily="34" charset="0"/>
                        </a:rPr>
                        <a:t>-269093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725413909"/>
                  </a:ext>
                </a:extLst>
              </a:tr>
              <a:tr h="263643">
                <a:tc gridSpan="11">
                  <a:txBody>
                    <a:bodyPr/>
                    <a:lstStyle/>
                    <a:p>
                      <a:pPr algn="ctr" fontAlgn="ctr"/>
                      <a:r>
                        <a:rPr lang="en-GB" sz="1100" b="1" i="0" u="none" strike="noStrike">
                          <a:solidFill>
                            <a:srgbClr val="000000"/>
                          </a:solidFill>
                          <a:effectLst/>
                          <a:latin typeface="Arial" panose="020B0604020202020204" pitchFamily="34" charset="0"/>
                        </a:rPr>
                        <a:t>WTP £20,000 per QALY gained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24835547"/>
                  </a:ext>
                </a:extLst>
              </a:tr>
              <a:tr h="461376">
                <a:tc gridSpan="11">
                  <a:txBody>
                    <a:bodyPr/>
                    <a:lstStyle/>
                    <a:p>
                      <a:pPr algn="l" fontAlgn="ctr"/>
                      <a:r>
                        <a:rPr lang="en-GB" sz="1200" b="0" i="0" u="none" strike="noStrike">
                          <a:solidFill>
                            <a:srgbClr val="000000"/>
                          </a:solidFill>
                          <a:effectLst/>
                          <a:latin typeface="Arial" panose="020B0604020202020204" pitchFamily="34" charset="0"/>
                        </a:rPr>
                        <a:t>Each combination of performance specifications is associated with a colour, with higher of INMB associated with greener colourings. Lower values of  INMB are associated with redder colourings.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12604804"/>
                  </a:ext>
                </a:extLst>
              </a:tr>
              <a:tr h="461376">
                <a:tc gridSpan="11">
                  <a:txBody>
                    <a:bodyPr/>
                    <a:lstStyle/>
                    <a:p>
                      <a:pPr algn="l" fontAlgn="b"/>
                      <a:r>
                        <a:rPr lang="en-GB" sz="1200" b="0" i="0" u="none" strike="noStrike">
                          <a:solidFill>
                            <a:srgbClr val="000000"/>
                          </a:solidFill>
                          <a:effectLst/>
                          <a:latin typeface="Arial" panose="020B0604020202020204" pitchFamily="34" charset="0"/>
                        </a:rPr>
                        <a:t>Values in bold format represent the sensitivity specificity pairs at which HT yields higher QALY gains and leads to more secondary infections being prevented</a:t>
                      </a:r>
                    </a:p>
                  </a:txBody>
                  <a:tcPr marL="7620" marR="7620" marT="762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8132964"/>
                  </a:ext>
                </a:extLst>
              </a:tr>
              <a:tr h="461376">
                <a:tc gridSpan="11">
                  <a:txBody>
                    <a:bodyPr/>
                    <a:lstStyle/>
                    <a:p>
                      <a:pPr algn="l" fontAlgn="b"/>
                      <a:r>
                        <a:rPr lang="en-GB" sz="1200" b="0" i="0" u="none" strike="noStrike" dirty="0">
                          <a:solidFill>
                            <a:srgbClr val="000000"/>
                          </a:solidFill>
                          <a:effectLst/>
                          <a:latin typeface="Arial" panose="020B0604020202020204" pitchFamily="34" charset="0"/>
                        </a:rPr>
                        <a:t>Values in italic format represent the sensitivity specificity pairs at which HT yields lower QALY gains but leads to less  secondary infections</a:t>
                      </a:r>
                    </a:p>
                  </a:txBody>
                  <a:tcPr marL="7620" marR="7620" marT="762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1229769"/>
                  </a:ext>
                </a:extLst>
              </a:tr>
            </a:tbl>
          </a:graphicData>
        </a:graphic>
      </p:graphicFrame>
      <p:sp>
        <p:nvSpPr>
          <p:cNvPr id="6" name="Rectangle: Rounded Corners 5">
            <a:extLst>
              <a:ext uri="{FF2B5EF4-FFF2-40B4-BE49-F238E27FC236}">
                <a16:creationId xmlns:a16="http://schemas.microsoft.com/office/drawing/2014/main" id="{4536732C-9804-4B2C-ABEE-5BE9BC1C2F85}"/>
              </a:ext>
            </a:extLst>
          </p:cNvPr>
          <p:cNvSpPr/>
          <p:nvPr/>
        </p:nvSpPr>
        <p:spPr>
          <a:xfrm>
            <a:off x="6749935" y="2038835"/>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9C13182E-3A24-4569-83F4-68A3F9E3587E}"/>
              </a:ext>
            </a:extLst>
          </p:cNvPr>
          <p:cNvSpPr/>
          <p:nvPr/>
        </p:nvSpPr>
        <p:spPr>
          <a:xfrm>
            <a:off x="2053243" y="2468326"/>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BDA8D77-6584-4AC0-95F3-236F88A0C134}"/>
              </a:ext>
            </a:extLst>
          </p:cNvPr>
          <p:cNvSpPr/>
          <p:nvPr/>
        </p:nvSpPr>
        <p:spPr>
          <a:xfrm>
            <a:off x="2053243" y="3798362"/>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C44444FB-5DC2-4599-AA0C-2B2B831F115C}"/>
              </a:ext>
            </a:extLst>
          </p:cNvPr>
          <p:cNvSpPr/>
          <p:nvPr/>
        </p:nvSpPr>
        <p:spPr>
          <a:xfrm>
            <a:off x="5683134" y="2302072"/>
            <a:ext cx="828502" cy="1778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B6D2A5E-34E7-4223-920A-227A2AB3C454}"/>
              </a:ext>
            </a:extLst>
          </p:cNvPr>
          <p:cNvSpPr/>
          <p:nvPr/>
        </p:nvSpPr>
        <p:spPr>
          <a:xfrm>
            <a:off x="3854336" y="2011126"/>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592A90A-F453-42DD-8AB0-58B376DEF562}"/>
              </a:ext>
            </a:extLst>
          </p:cNvPr>
          <p:cNvSpPr/>
          <p:nvPr/>
        </p:nvSpPr>
        <p:spPr>
          <a:xfrm>
            <a:off x="2773679" y="2288217"/>
            <a:ext cx="2837412" cy="44112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5DB06DB-812B-44A2-BB7B-DEBA7BECBB22}"/>
              </a:ext>
            </a:extLst>
          </p:cNvPr>
          <p:cNvSpPr/>
          <p:nvPr/>
        </p:nvSpPr>
        <p:spPr>
          <a:xfrm>
            <a:off x="6639097" y="2288216"/>
            <a:ext cx="1756757" cy="19174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FA58C10-BD2F-44D6-8EB1-2BAD09A9EA31}"/>
              </a:ext>
            </a:extLst>
          </p:cNvPr>
          <p:cNvSpPr/>
          <p:nvPr/>
        </p:nvSpPr>
        <p:spPr>
          <a:xfrm>
            <a:off x="2053243" y="3535126"/>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2226C1D4-1319-4152-AC9A-4AF8BE643334}"/>
              </a:ext>
            </a:extLst>
          </p:cNvPr>
          <p:cNvSpPr/>
          <p:nvPr/>
        </p:nvSpPr>
        <p:spPr>
          <a:xfrm>
            <a:off x="9617826" y="2011126"/>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0AA35D8E-0E45-43AE-A3FF-5FB8F18B93FC}"/>
              </a:ext>
            </a:extLst>
          </p:cNvPr>
          <p:cNvSpPr/>
          <p:nvPr/>
        </p:nvSpPr>
        <p:spPr>
          <a:xfrm>
            <a:off x="8551025" y="2302072"/>
            <a:ext cx="828502" cy="1778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E33E80E-7B79-4774-A082-09AFC4100FA1}"/>
              </a:ext>
            </a:extLst>
          </p:cNvPr>
          <p:cNvSpPr/>
          <p:nvPr/>
        </p:nvSpPr>
        <p:spPr>
          <a:xfrm>
            <a:off x="2053244" y="2994799"/>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176885D2-133E-4DB2-81B2-CC8A49C5A2E4}"/>
              </a:ext>
            </a:extLst>
          </p:cNvPr>
          <p:cNvSpPr/>
          <p:nvPr/>
        </p:nvSpPr>
        <p:spPr>
          <a:xfrm>
            <a:off x="9534697" y="2274361"/>
            <a:ext cx="1756757" cy="19174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1DE876B6-5C74-4377-AB88-E554FCF1DEC4}"/>
              </a:ext>
            </a:extLst>
          </p:cNvPr>
          <p:cNvSpPr/>
          <p:nvPr/>
        </p:nvSpPr>
        <p:spPr>
          <a:xfrm>
            <a:off x="2053244" y="2717708"/>
            <a:ext cx="621792" cy="26822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85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P spid="9" grpId="0" animBg="1"/>
      <p:bldP spid="9" grpId="1" animBg="1"/>
      <p:bldP spid="13" grpId="0" animBg="1"/>
      <p:bldP spid="13" grpId="1" animBg="1"/>
      <p:bldP spid="14" grpId="0" animBg="1"/>
      <p:bldP spid="14" grpId="1" animBg="1"/>
      <p:bldP spid="15" grpId="0" animBg="1"/>
      <p:bldP spid="15" grpId="1" animBg="1"/>
      <p:bldP spid="16" grpId="0" animBg="1"/>
      <p:bldP spid="16" grpId="1" animBg="1"/>
      <p:bldP spid="22" grpId="0" animBg="1"/>
      <p:bldP spid="22" grpId="1" animBg="1"/>
      <p:bldP spid="23" grpId="0" animBg="1"/>
      <p:bldP spid="23" grpId="1" animBg="1"/>
      <p:bldP spid="24" grpId="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275461" y="655093"/>
            <a:ext cx="11768092" cy="939893"/>
          </a:xfrm>
        </p:spPr>
        <p:txBody>
          <a:bodyPr>
            <a:noAutofit/>
          </a:bodyPr>
          <a:lstStyle/>
          <a:p>
            <a:r>
              <a:rPr lang="en-GB" sz="2800" b="1" dirty="0">
                <a:latin typeface="Arial" panose="020B0604020202020204" pitchFamily="34" charset="0"/>
                <a:cs typeface="Arial" panose="020B0604020202020204" pitchFamily="34" charset="0"/>
              </a:rPr>
              <a:t>3 – Headroom and threshold costs</a:t>
            </a:r>
          </a:p>
        </p:txBody>
      </p:sp>
      <p:graphicFrame>
        <p:nvGraphicFramePr>
          <p:cNvPr id="4" name="Table 3">
            <a:extLst>
              <a:ext uri="{FF2B5EF4-FFF2-40B4-BE49-F238E27FC236}">
                <a16:creationId xmlns:a16="http://schemas.microsoft.com/office/drawing/2014/main" id="{9E184E88-E7F8-4542-9438-B1EE51ABEA0A}"/>
              </a:ext>
            </a:extLst>
          </p:cNvPr>
          <p:cNvGraphicFramePr>
            <a:graphicFrameLocks noGrp="1"/>
          </p:cNvGraphicFramePr>
          <p:nvPr>
            <p:extLst>
              <p:ext uri="{D42A27DB-BD31-4B8C-83A1-F6EECF244321}">
                <p14:modId xmlns:p14="http://schemas.microsoft.com/office/powerpoint/2010/main" val="890155381"/>
              </p:ext>
            </p:extLst>
          </p:nvPr>
        </p:nvGraphicFramePr>
        <p:xfrm>
          <a:off x="426720" y="1414272"/>
          <a:ext cx="11277598" cy="5291330"/>
        </p:xfrm>
        <a:graphic>
          <a:graphicData uri="http://schemas.openxmlformats.org/drawingml/2006/table">
            <a:tbl>
              <a:tblPr/>
              <a:tblGrid>
                <a:gridCol w="3028686">
                  <a:extLst>
                    <a:ext uri="{9D8B030D-6E8A-4147-A177-3AD203B41FA5}">
                      <a16:colId xmlns:a16="http://schemas.microsoft.com/office/drawing/2014/main" val="2219933903"/>
                    </a:ext>
                  </a:extLst>
                </a:gridCol>
                <a:gridCol w="816724">
                  <a:extLst>
                    <a:ext uri="{9D8B030D-6E8A-4147-A177-3AD203B41FA5}">
                      <a16:colId xmlns:a16="http://schemas.microsoft.com/office/drawing/2014/main" val="523812382"/>
                    </a:ext>
                  </a:extLst>
                </a:gridCol>
                <a:gridCol w="816724">
                  <a:extLst>
                    <a:ext uri="{9D8B030D-6E8A-4147-A177-3AD203B41FA5}">
                      <a16:colId xmlns:a16="http://schemas.microsoft.com/office/drawing/2014/main" val="2939160942"/>
                    </a:ext>
                  </a:extLst>
                </a:gridCol>
                <a:gridCol w="816724">
                  <a:extLst>
                    <a:ext uri="{9D8B030D-6E8A-4147-A177-3AD203B41FA5}">
                      <a16:colId xmlns:a16="http://schemas.microsoft.com/office/drawing/2014/main" val="1347441267"/>
                    </a:ext>
                  </a:extLst>
                </a:gridCol>
                <a:gridCol w="816724">
                  <a:extLst>
                    <a:ext uri="{9D8B030D-6E8A-4147-A177-3AD203B41FA5}">
                      <a16:colId xmlns:a16="http://schemas.microsoft.com/office/drawing/2014/main" val="2511472057"/>
                    </a:ext>
                  </a:extLst>
                </a:gridCol>
                <a:gridCol w="816724">
                  <a:extLst>
                    <a:ext uri="{9D8B030D-6E8A-4147-A177-3AD203B41FA5}">
                      <a16:colId xmlns:a16="http://schemas.microsoft.com/office/drawing/2014/main" val="714768821"/>
                    </a:ext>
                  </a:extLst>
                </a:gridCol>
                <a:gridCol w="816724">
                  <a:extLst>
                    <a:ext uri="{9D8B030D-6E8A-4147-A177-3AD203B41FA5}">
                      <a16:colId xmlns:a16="http://schemas.microsoft.com/office/drawing/2014/main" val="3682013043"/>
                    </a:ext>
                  </a:extLst>
                </a:gridCol>
                <a:gridCol w="837142">
                  <a:extLst>
                    <a:ext uri="{9D8B030D-6E8A-4147-A177-3AD203B41FA5}">
                      <a16:colId xmlns:a16="http://schemas.microsoft.com/office/drawing/2014/main" val="548660139"/>
                    </a:ext>
                  </a:extLst>
                </a:gridCol>
                <a:gridCol w="837142">
                  <a:extLst>
                    <a:ext uri="{9D8B030D-6E8A-4147-A177-3AD203B41FA5}">
                      <a16:colId xmlns:a16="http://schemas.microsoft.com/office/drawing/2014/main" val="1228426806"/>
                    </a:ext>
                  </a:extLst>
                </a:gridCol>
                <a:gridCol w="837142">
                  <a:extLst>
                    <a:ext uri="{9D8B030D-6E8A-4147-A177-3AD203B41FA5}">
                      <a16:colId xmlns:a16="http://schemas.microsoft.com/office/drawing/2014/main" val="3027839780"/>
                    </a:ext>
                  </a:extLst>
                </a:gridCol>
                <a:gridCol w="837142">
                  <a:extLst>
                    <a:ext uri="{9D8B030D-6E8A-4147-A177-3AD203B41FA5}">
                      <a16:colId xmlns:a16="http://schemas.microsoft.com/office/drawing/2014/main" val="4198996414"/>
                    </a:ext>
                  </a:extLst>
                </a:gridCol>
              </a:tblGrid>
              <a:tr h="287813">
                <a:tc rowSpan="2" gridSpan="2">
                  <a:txBody>
                    <a:bodyPr/>
                    <a:lstStyle/>
                    <a:p>
                      <a:pPr algn="ctr" fontAlgn="b"/>
                      <a:r>
                        <a:rPr lang="en-GB" sz="12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hMerge="1">
                  <a:txBody>
                    <a:bodyPr/>
                    <a:lstStyle/>
                    <a:p>
                      <a:endParaRPr lang="en-GB"/>
                    </a:p>
                  </a:txBody>
                  <a:tcPr/>
                </a:tc>
                <a:tc gridSpan="9">
                  <a:txBody>
                    <a:bodyPr/>
                    <a:lstStyle/>
                    <a:p>
                      <a:pPr algn="ctr" fontAlgn="b"/>
                      <a:r>
                        <a:rPr lang="en-GB" sz="1200" b="1" i="0" u="none" strike="noStrike" dirty="0">
                          <a:solidFill>
                            <a:srgbClr val="000000"/>
                          </a:solidFill>
                          <a:effectLst/>
                          <a:latin typeface="Arial" panose="020B0604020202020204" pitchFamily="34" charset="0"/>
                        </a:rPr>
                        <a:t>Diagnostic specificity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2265844"/>
                  </a:ext>
                </a:extLst>
              </a:tr>
              <a:tr h="287813">
                <a:tc gridSpan="2" vMerge="1">
                  <a:txBody>
                    <a:bodyPr/>
                    <a:lstStyle/>
                    <a:p>
                      <a:endParaRPr lang="en-GB"/>
                    </a:p>
                  </a:txBody>
                  <a:tcPr/>
                </a:tc>
                <a:tc hMerge="1" vMerge="1">
                  <a:txBody>
                    <a:bodyPr/>
                    <a:lstStyle/>
                    <a:p>
                      <a:endParaRPr lang="en-GB"/>
                    </a:p>
                  </a:txBody>
                  <a:tcPr/>
                </a:tc>
                <a:tc gridSpan="3">
                  <a:txBody>
                    <a:bodyPr/>
                    <a:lstStyle/>
                    <a:p>
                      <a:pPr algn="ctr" fontAlgn="b"/>
                      <a:r>
                        <a:rPr lang="en-GB" sz="1200" b="1" i="0" u="none" strike="noStrike" dirty="0">
                          <a:solidFill>
                            <a:srgbClr val="000000"/>
                          </a:solidFill>
                          <a:effectLst/>
                          <a:latin typeface="Arial" panose="020B060402020202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200" b="1" i="0" u="none" strike="noStrike">
                          <a:solidFill>
                            <a:srgbClr val="000000"/>
                          </a:solidFill>
                          <a:effectLst/>
                          <a:latin typeface="Arial" panose="020B0604020202020204" pitchFamily="34" charset="0"/>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3">
                  <a:txBody>
                    <a:bodyPr/>
                    <a:lstStyle/>
                    <a:p>
                      <a:pPr algn="ctr" fontAlgn="b"/>
                      <a:r>
                        <a:rPr lang="en-GB" sz="1200" b="1" i="0" u="none" strike="noStrike" dirty="0">
                          <a:solidFill>
                            <a:srgbClr val="000000"/>
                          </a:solidFill>
                          <a:effectLst/>
                          <a:latin typeface="Arial" panose="020B060402020202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6707970"/>
                  </a:ext>
                </a:extLst>
              </a:tr>
              <a:tr h="287813">
                <a:tc gridSpan="2">
                  <a:txBody>
                    <a:bodyPr/>
                    <a:lstStyle/>
                    <a:p>
                      <a:pPr algn="ctr" fontAlgn="b"/>
                      <a:r>
                        <a:rPr lang="en-GB" sz="1200" b="1" i="1" u="none" strike="noStrike">
                          <a:solidFill>
                            <a:srgbClr val="000000"/>
                          </a:solidFill>
                          <a:effectLst/>
                          <a:latin typeface="Arial" panose="020B0604020202020204" pitchFamily="34" charset="0"/>
                        </a:rPr>
                        <a:t>Time-to-result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fontAlgn="b"/>
                      <a:r>
                        <a:rPr lang="en-GB" sz="1200" b="0" i="1" u="none" strike="noStrike">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Arial" panose="020B0604020202020204" pitchFamily="34" charset="0"/>
                        </a:rPr>
                        <a:t>15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90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1" u="none" strike="noStrike">
                          <a:solidFill>
                            <a:srgbClr val="000000"/>
                          </a:solidFill>
                          <a:effectLst/>
                          <a:latin typeface="Arial" panose="020B0604020202020204" pitchFamily="34" charset="0"/>
                        </a:rPr>
                        <a:t>180 min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65994"/>
                  </a:ext>
                </a:extLst>
              </a:tr>
              <a:tr h="287813">
                <a:tc rowSpan="10">
                  <a:txBody>
                    <a:bodyPr/>
                    <a:lstStyle/>
                    <a:p>
                      <a:pPr algn="ctr" fontAlgn="ctr"/>
                      <a:r>
                        <a:rPr lang="en-GB" sz="1200" b="1" i="0" u="none" strike="noStrike" dirty="0">
                          <a:solidFill>
                            <a:srgbClr val="000000"/>
                          </a:solidFill>
                          <a:effectLst/>
                          <a:latin typeface="Arial" panose="020B0604020202020204" pitchFamily="34" charset="0"/>
                        </a:rPr>
                        <a:t>Diagnostic sensitivity</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Arial" panose="020B0604020202020204" pitchFamily="34" charset="0"/>
                        </a:rPr>
                        <a:t>100%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200" b="0" i="0" u="none" strike="noStrike">
                          <a:solidFill>
                            <a:srgbClr val="000000"/>
                          </a:solidFill>
                          <a:effectLst/>
                          <a:latin typeface="Arial" panose="020B0604020202020204" pitchFamily="34" charset="0"/>
                        </a:rPr>
                        <a:t>£534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200" b="0" i="0" u="none" strike="noStrike">
                          <a:solidFill>
                            <a:srgbClr val="000000"/>
                          </a:solidFill>
                          <a:effectLst/>
                          <a:latin typeface="Arial" panose="020B0604020202020204" pitchFamily="34" charset="0"/>
                        </a:rPr>
                        <a:t>£494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200" b="0" i="0" u="none" strike="noStrike">
                          <a:solidFill>
                            <a:srgbClr val="000000"/>
                          </a:solidFill>
                          <a:effectLst/>
                          <a:latin typeface="Arial" panose="020B0604020202020204" pitchFamily="34" charset="0"/>
                        </a:rPr>
                        <a:t>£342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188"/>
                    </a:solidFill>
                  </a:tcPr>
                </a:tc>
                <a:tc>
                  <a:txBody>
                    <a:bodyPr/>
                    <a:lstStyle/>
                    <a:p>
                      <a:pPr algn="ctr" fontAlgn="b"/>
                      <a:r>
                        <a:rPr lang="en-GB" sz="1200" b="0" i="0" u="none" strike="noStrike">
                          <a:solidFill>
                            <a:srgbClr val="000000"/>
                          </a:solidFill>
                          <a:effectLst/>
                          <a:latin typeface="Arial" panose="020B0604020202020204" pitchFamily="34" charset="0"/>
                        </a:rPr>
                        <a:t>£295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68C"/>
                    </a:solidFill>
                  </a:tcPr>
                </a:tc>
                <a:tc>
                  <a:txBody>
                    <a:bodyPr/>
                    <a:lstStyle/>
                    <a:p>
                      <a:pPr algn="ctr" fontAlgn="b"/>
                      <a:r>
                        <a:rPr lang="en-GB" sz="1200" b="0" i="0" u="none" strike="noStrike">
                          <a:solidFill>
                            <a:srgbClr val="000000"/>
                          </a:solidFill>
                          <a:effectLst/>
                          <a:latin typeface="Arial" panose="020B0604020202020204" pitchFamily="34" charset="0"/>
                        </a:rPr>
                        <a:t>£281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48A"/>
                    </a:solidFill>
                  </a:tcPr>
                </a:tc>
                <a:tc>
                  <a:txBody>
                    <a:bodyPr/>
                    <a:lstStyle/>
                    <a:p>
                      <a:pPr algn="ctr" fontAlgn="b"/>
                      <a:r>
                        <a:rPr lang="en-GB" sz="1200" b="0" i="0" u="none" strike="noStrike">
                          <a:solidFill>
                            <a:srgbClr val="000000"/>
                          </a:solidFill>
                          <a:effectLst/>
                          <a:latin typeface="Arial" panose="020B0604020202020204" pitchFamily="34" charset="0"/>
                        </a:rPr>
                        <a:t>£98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797"/>
                    </a:solidFill>
                  </a:tcPr>
                </a:tc>
                <a:tc>
                  <a:txBody>
                    <a:bodyPr/>
                    <a:lstStyle/>
                    <a:p>
                      <a:pPr algn="ctr" fontAlgn="b"/>
                      <a:r>
                        <a:rPr lang="en-GB" sz="1200" b="0" i="0" u="none" strike="noStrike">
                          <a:solidFill>
                            <a:srgbClr val="000000"/>
                          </a:solidFill>
                          <a:effectLst/>
                          <a:latin typeface="Arial" panose="020B060402020202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C9A"/>
                    </a:solidFill>
                  </a:tcPr>
                </a:tc>
                <a:tc>
                  <a:txBody>
                    <a:bodyPr/>
                    <a:lstStyle/>
                    <a:p>
                      <a:pPr algn="ctr" fontAlgn="b"/>
                      <a:r>
                        <a:rPr lang="en-GB" sz="1200" b="0" i="0" u="none" strike="noStrike">
                          <a:solidFill>
                            <a:srgbClr val="000000"/>
                          </a:solidFill>
                          <a:effectLst/>
                          <a:latin typeface="Arial" panose="020B060402020202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C9A"/>
                    </a:solidFill>
                  </a:tcPr>
                </a:tc>
                <a:extLst>
                  <a:ext uri="{0D108BD9-81ED-4DB2-BD59-A6C34878D82A}">
                    <a16:rowId xmlns:a16="http://schemas.microsoft.com/office/drawing/2014/main" val="3528163435"/>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98%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37F"/>
                    </a:solidFill>
                  </a:tcPr>
                </a:tc>
                <a:tc>
                  <a:txBody>
                    <a:bodyPr/>
                    <a:lstStyle/>
                    <a:p>
                      <a:pPr algn="ctr" fontAlgn="b"/>
                      <a:r>
                        <a:rPr lang="en-GB" sz="1200" b="0" i="0" u="none" strike="noStrike">
                          <a:solidFill>
                            <a:srgbClr val="000000"/>
                          </a:solidFill>
                          <a:effectLst/>
                          <a:latin typeface="Arial" panose="020B0604020202020204" pitchFamily="34" charset="0"/>
                        </a:rPr>
                        <a:t>£476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47F"/>
                    </a:solidFill>
                  </a:tcPr>
                </a:tc>
                <a:tc>
                  <a:txBody>
                    <a:bodyPr/>
                    <a:lstStyle/>
                    <a:p>
                      <a:pPr algn="ctr" fontAlgn="b"/>
                      <a:r>
                        <a:rPr lang="en-GB" sz="1200" b="0" i="0" u="none" strike="noStrike">
                          <a:solidFill>
                            <a:srgbClr val="000000"/>
                          </a:solidFill>
                          <a:effectLst/>
                          <a:latin typeface="Arial" panose="020B0604020202020204" pitchFamily="34" charset="0"/>
                        </a:rPr>
                        <a:t>£448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37F"/>
                    </a:solidFill>
                  </a:tcPr>
                </a:tc>
                <a:tc>
                  <a:txBody>
                    <a:bodyPr/>
                    <a:lstStyle/>
                    <a:p>
                      <a:pPr algn="ctr" fontAlgn="b"/>
                      <a:r>
                        <a:rPr lang="en-GB" sz="1200" b="0" i="0" u="none" strike="noStrike">
                          <a:solidFill>
                            <a:srgbClr val="000000"/>
                          </a:solidFill>
                          <a:effectLst/>
                          <a:latin typeface="Arial" panose="020B0604020202020204" pitchFamily="34" charset="0"/>
                        </a:rPr>
                        <a:t>£301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58B"/>
                    </a:solidFill>
                  </a:tcPr>
                </a:tc>
                <a:tc>
                  <a:txBody>
                    <a:bodyPr/>
                    <a:lstStyle/>
                    <a:p>
                      <a:pPr algn="ctr" fontAlgn="b"/>
                      <a:r>
                        <a:rPr lang="en-GB" sz="1200" b="0" i="0" u="none" strike="noStrike">
                          <a:solidFill>
                            <a:srgbClr val="000000"/>
                          </a:solidFill>
                          <a:effectLst/>
                          <a:latin typeface="Arial" panose="020B0604020202020204" pitchFamily="34" charset="0"/>
                        </a:rPr>
                        <a:t>£268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98D"/>
                    </a:solidFill>
                  </a:tcPr>
                </a:tc>
                <a:tc>
                  <a:txBody>
                    <a:bodyPr/>
                    <a:lstStyle/>
                    <a:p>
                      <a:pPr algn="ctr" fontAlgn="b"/>
                      <a:r>
                        <a:rPr lang="en-GB" sz="1200" b="0" i="0" u="none" strike="noStrike">
                          <a:solidFill>
                            <a:srgbClr val="000000"/>
                          </a:solidFill>
                          <a:effectLst/>
                          <a:latin typeface="Arial" panose="020B0604020202020204" pitchFamily="34" charset="0"/>
                        </a:rPr>
                        <a:t>£251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fontAlgn="b"/>
                      <a:r>
                        <a:rPr lang="en-GB" sz="1200" b="0" i="0" u="none" strike="noStrike" dirty="0">
                          <a:solidFill>
                            <a:srgbClr val="000000"/>
                          </a:solidFill>
                          <a:effectLst/>
                          <a:latin typeface="Arial" panose="020B060402020202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A98"/>
                    </a:solidFill>
                  </a:tcPr>
                </a:tc>
                <a:tc>
                  <a:txBody>
                    <a:bodyPr/>
                    <a:lstStyle/>
                    <a:p>
                      <a:pPr algn="ctr" fontAlgn="b"/>
                      <a:r>
                        <a:rPr lang="en-GB" sz="1200" b="0" i="0" u="none" strike="noStrike">
                          <a:solidFill>
                            <a:srgbClr val="000000"/>
                          </a:solidFill>
                          <a:effectLst/>
                          <a:latin typeface="Arial" panose="020B060402020202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extLst>
                  <a:ext uri="{0D108BD9-81ED-4DB2-BD59-A6C34878D82A}">
                    <a16:rowId xmlns:a16="http://schemas.microsoft.com/office/drawing/2014/main" val="837428886"/>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96%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81"/>
                    </a:solidFill>
                  </a:tcPr>
                </a:tc>
                <a:tc>
                  <a:txBody>
                    <a:bodyPr/>
                    <a:lstStyle/>
                    <a:p>
                      <a:pPr algn="ctr" fontAlgn="b"/>
                      <a:r>
                        <a:rPr lang="en-GB" sz="1200" b="0" i="0" u="none" strike="noStrike">
                          <a:solidFill>
                            <a:srgbClr val="000000"/>
                          </a:solidFill>
                          <a:effectLst/>
                          <a:latin typeface="Arial" panose="020B0604020202020204" pitchFamily="34" charset="0"/>
                        </a:rPr>
                        <a:t>£459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681"/>
                    </a:solidFill>
                  </a:tcPr>
                </a:tc>
                <a:tc>
                  <a:txBody>
                    <a:bodyPr/>
                    <a:lstStyle/>
                    <a:p>
                      <a:pPr algn="ctr" fontAlgn="b"/>
                      <a:r>
                        <a:rPr lang="en-GB" sz="1200" b="0" i="0" u="none" strike="noStrike">
                          <a:solidFill>
                            <a:srgbClr val="000000"/>
                          </a:solidFill>
                          <a:effectLst/>
                          <a:latin typeface="Arial" panose="020B0604020202020204" pitchFamily="34" charset="0"/>
                        </a:rPr>
                        <a:t>£419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81"/>
                    </a:solidFill>
                  </a:tcPr>
                </a:tc>
                <a:tc>
                  <a:txBody>
                    <a:bodyPr/>
                    <a:lstStyle/>
                    <a:p>
                      <a:pPr algn="ctr" fontAlgn="b"/>
                      <a:r>
                        <a:rPr lang="en-GB" sz="1200" b="0" i="0" u="none" strike="noStrike">
                          <a:solidFill>
                            <a:srgbClr val="000000"/>
                          </a:solidFill>
                          <a:effectLst/>
                          <a:latin typeface="Arial" panose="020B0604020202020204" pitchFamily="34" charset="0"/>
                        </a:rPr>
                        <a:t>£265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88D"/>
                    </a:solidFill>
                  </a:tcPr>
                </a:tc>
                <a:tc>
                  <a:txBody>
                    <a:bodyPr/>
                    <a:lstStyle/>
                    <a:p>
                      <a:pPr algn="ctr" fontAlgn="b"/>
                      <a:r>
                        <a:rPr lang="en-GB" sz="1200" b="0" i="0" u="none" strike="noStrike">
                          <a:solidFill>
                            <a:srgbClr val="000000"/>
                          </a:solidFill>
                          <a:effectLst/>
                          <a:latin typeface="Arial" panose="020B0604020202020204" pitchFamily="34" charset="0"/>
                        </a:rPr>
                        <a:t>£225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D90"/>
                    </a:solidFill>
                  </a:tcPr>
                </a:tc>
                <a:tc>
                  <a:txBody>
                    <a:bodyPr/>
                    <a:lstStyle/>
                    <a:p>
                      <a:pPr algn="ctr" fontAlgn="b"/>
                      <a:r>
                        <a:rPr lang="en-GB" sz="1200" b="0" i="0" u="none" strike="noStrike">
                          <a:solidFill>
                            <a:srgbClr val="000000"/>
                          </a:solidFill>
                          <a:effectLst/>
                          <a:latin typeface="Arial" panose="020B0604020202020204" pitchFamily="34" charset="0"/>
                        </a:rPr>
                        <a:t>£211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B8F"/>
                    </a:solidFill>
                  </a:tcPr>
                </a:tc>
                <a:tc>
                  <a:txBody>
                    <a:bodyPr/>
                    <a:lstStyle/>
                    <a:p>
                      <a:pPr algn="ctr" fontAlgn="b"/>
                      <a:r>
                        <a:rPr lang="en-GB" sz="1200" b="0" i="0" u="none" strike="noStrike">
                          <a:solidFill>
                            <a:srgbClr val="000000"/>
                          </a:solidFill>
                          <a:effectLst/>
                          <a:latin typeface="Arial" panose="020B060402020202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C9A"/>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412387376"/>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94%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983"/>
                    </a:solidFill>
                  </a:tcPr>
                </a:tc>
                <a:tc>
                  <a:txBody>
                    <a:bodyPr/>
                    <a:lstStyle/>
                    <a:p>
                      <a:pPr algn="ctr" fontAlgn="b"/>
                      <a:r>
                        <a:rPr lang="en-GB" sz="1200" b="0" i="0" u="none" strike="noStrike">
                          <a:solidFill>
                            <a:srgbClr val="000000"/>
                          </a:solidFill>
                          <a:effectLst/>
                          <a:latin typeface="Arial" panose="020B0604020202020204" pitchFamily="34" charset="0"/>
                        </a:rPr>
                        <a:t>£416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A83"/>
                    </a:solidFill>
                  </a:tcPr>
                </a:tc>
                <a:tc>
                  <a:txBody>
                    <a:bodyPr/>
                    <a:lstStyle/>
                    <a:p>
                      <a:pPr algn="ctr" fontAlgn="b"/>
                      <a:r>
                        <a:rPr lang="en-GB" sz="1200" b="0" i="0" u="none" strike="noStrike">
                          <a:solidFill>
                            <a:srgbClr val="000000"/>
                          </a:solidFill>
                          <a:effectLst/>
                          <a:latin typeface="Arial" panose="020B0604020202020204" pitchFamily="34" charset="0"/>
                        </a:rPr>
                        <a:t>£379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A83"/>
                    </a:solidFill>
                  </a:tcPr>
                </a:tc>
                <a:tc>
                  <a:txBody>
                    <a:bodyPr/>
                    <a:lstStyle/>
                    <a:p>
                      <a:pPr algn="ctr" fontAlgn="b"/>
                      <a:r>
                        <a:rPr lang="en-GB" sz="1200" b="0" i="0" u="none" strike="noStrike">
                          <a:solidFill>
                            <a:srgbClr val="000000"/>
                          </a:solidFill>
                          <a:effectLst/>
                          <a:latin typeface="Arial" panose="020B0604020202020204" pitchFamily="34" charset="0"/>
                        </a:rPr>
                        <a:t>£233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B8F"/>
                    </a:solidFill>
                  </a:tcPr>
                </a:tc>
                <a:tc>
                  <a:txBody>
                    <a:bodyPr/>
                    <a:lstStyle/>
                    <a:p>
                      <a:pPr algn="ctr" fontAlgn="b"/>
                      <a:r>
                        <a:rPr lang="en-GB" sz="1200" b="0" i="0" u="none" strike="noStrike">
                          <a:solidFill>
                            <a:srgbClr val="000000"/>
                          </a:solidFill>
                          <a:effectLst/>
                          <a:latin typeface="Arial" panose="020B0604020202020204" pitchFamily="34" charset="0"/>
                        </a:rPr>
                        <a:t>£198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092"/>
                    </a:solidFill>
                  </a:tcPr>
                </a:tc>
                <a:tc>
                  <a:txBody>
                    <a:bodyPr/>
                    <a:lstStyle/>
                    <a:p>
                      <a:pPr algn="ctr" fontAlgn="b"/>
                      <a:r>
                        <a:rPr lang="en-GB" sz="1200" b="0" i="0" u="none" strike="noStrike">
                          <a:solidFill>
                            <a:srgbClr val="000000"/>
                          </a:solidFill>
                          <a:effectLst/>
                          <a:latin typeface="Arial" panose="020B0604020202020204" pitchFamily="34" charset="0"/>
                        </a:rPr>
                        <a:t>£170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F92"/>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-£34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-£45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1088041305"/>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92%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85"/>
                    </a:solidFill>
                  </a:tcPr>
                </a:tc>
                <a:tc>
                  <a:txBody>
                    <a:bodyPr/>
                    <a:lstStyle/>
                    <a:p>
                      <a:pPr algn="ctr" fontAlgn="b"/>
                      <a:r>
                        <a:rPr lang="en-GB" sz="1200" b="0" i="0" u="none" strike="noStrike">
                          <a:solidFill>
                            <a:srgbClr val="000000"/>
                          </a:solidFill>
                          <a:effectLst/>
                          <a:latin typeface="Arial" panose="020B0604020202020204" pitchFamily="34" charset="0"/>
                        </a:rPr>
                        <a:t>£363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D087"/>
                    </a:solidFill>
                  </a:tcPr>
                </a:tc>
                <a:tc>
                  <a:txBody>
                    <a:bodyPr/>
                    <a:lstStyle/>
                    <a:p>
                      <a:pPr algn="ctr" fontAlgn="b"/>
                      <a:r>
                        <a:rPr lang="en-GB" sz="1200" b="0" i="0" u="none" strike="noStrike">
                          <a:solidFill>
                            <a:srgbClr val="000000"/>
                          </a:solidFill>
                          <a:effectLst/>
                          <a:latin typeface="Arial" panose="020B0604020202020204" pitchFamily="34" charset="0"/>
                        </a:rPr>
                        <a:t>£352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D85"/>
                    </a:solidFill>
                  </a:tcPr>
                </a:tc>
                <a:tc>
                  <a:txBody>
                    <a:bodyPr/>
                    <a:lstStyle/>
                    <a:p>
                      <a:pPr algn="ctr" fontAlgn="b"/>
                      <a:r>
                        <a:rPr lang="en-GB" sz="1200" b="0" i="0" u="none" strike="noStrike">
                          <a:solidFill>
                            <a:srgbClr val="000000"/>
                          </a:solidFill>
                          <a:effectLst/>
                          <a:latin typeface="Arial" panose="020B0604020202020204" pitchFamily="34" charset="0"/>
                        </a:rPr>
                        <a:t>£180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92"/>
                    </a:solidFill>
                  </a:tcPr>
                </a:tc>
                <a:tc>
                  <a:txBody>
                    <a:bodyPr/>
                    <a:lstStyle/>
                    <a:p>
                      <a:pPr algn="ctr" fontAlgn="b"/>
                      <a:r>
                        <a:rPr lang="en-GB" sz="1200" b="0" i="0" u="none" strike="noStrike">
                          <a:solidFill>
                            <a:srgbClr val="000000"/>
                          </a:solidFill>
                          <a:effectLst/>
                          <a:latin typeface="Arial" panose="020B0604020202020204" pitchFamily="34" charset="0"/>
                        </a:rPr>
                        <a:t>£157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495"/>
                    </a:solidFill>
                  </a:tcPr>
                </a:tc>
                <a:tc>
                  <a:txBody>
                    <a:bodyPr/>
                    <a:lstStyle/>
                    <a:p>
                      <a:pPr algn="ctr" fontAlgn="b"/>
                      <a:r>
                        <a:rPr lang="en-GB" sz="1200" b="0" i="0" u="none" strike="noStrike">
                          <a:solidFill>
                            <a:srgbClr val="000000"/>
                          </a:solidFill>
                          <a:effectLst/>
                          <a:latin typeface="Arial" panose="020B0604020202020204" pitchFamily="34" charset="0"/>
                        </a:rPr>
                        <a:t>£136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394"/>
                    </a:solidFill>
                  </a:tcPr>
                </a:tc>
                <a:tc>
                  <a:txBody>
                    <a:bodyPr/>
                    <a:lstStyle/>
                    <a:p>
                      <a:pPr algn="ctr" fontAlgn="b"/>
                      <a:r>
                        <a:rPr lang="en-GB" sz="1200" b="0" i="0" u="none" strike="noStrike">
                          <a:solidFill>
                            <a:srgbClr val="000000"/>
                          </a:solidFill>
                          <a:effectLst/>
                          <a:latin typeface="Arial" panose="020B060402020202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-£63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-£86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793527386"/>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90%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D188"/>
                    </a:solidFill>
                  </a:tcPr>
                </a:tc>
                <a:tc>
                  <a:txBody>
                    <a:bodyPr/>
                    <a:lstStyle/>
                    <a:p>
                      <a:pPr algn="ctr" fontAlgn="b"/>
                      <a:r>
                        <a:rPr lang="en-GB" sz="1200" b="0" i="0" u="none" strike="noStrike">
                          <a:solidFill>
                            <a:srgbClr val="000000"/>
                          </a:solidFill>
                          <a:effectLst/>
                          <a:latin typeface="Arial" panose="020B0604020202020204" pitchFamily="34" charset="0"/>
                        </a:rPr>
                        <a:t>£335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289"/>
                    </a:solidFill>
                  </a:tcPr>
                </a:tc>
                <a:tc>
                  <a:txBody>
                    <a:bodyPr/>
                    <a:lstStyle/>
                    <a:p>
                      <a:pPr algn="ctr" fontAlgn="b"/>
                      <a:r>
                        <a:rPr lang="en-GB" sz="1200" b="0" i="0" u="none" strike="noStrike">
                          <a:solidFill>
                            <a:srgbClr val="000000"/>
                          </a:solidFill>
                          <a:effectLst/>
                          <a:latin typeface="Arial" panose="020B0604020202020204" pitchFamily="34" charset="0"/>
                        </a:rPr>
                        <a:t>£313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188"/>
                    </a:solidFill>
                  </a:tcPr>
                </a:tc>
                <a:tc>
                  <a:txBody>
                    <a:bodyPr/>
                    <a:lstStyle/>
                    <a:p>
                      <a:pPr algn="ctr" fontAlgn="b"/>
                      <a:r>
                        <a:rPr lang="en-GB" sz="1200" b="0" i="0" u="none" strike="noStrike">
                          <a:solidFill>
                            <a:srgbClr val="000000"/>
                          </a:solidFill>
                          <a:effectLst/>
                          <a:latin typeface="Arial" panose="020B060402020202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294"/>
                    </a:solidFill>
                  </a:tcPr>
                </a:tc>
                <a:tc>
                  <a:txBody>
                    <a:bodyPr/>
                    <a:lstStyle/>
                    <a:p>
                      <a:pPr algn="ctr" fontAlgn="b"/>
                      <a:r>
                        <a:rPr lang="en-GB" sz="1200" b="0" i="0" u="none" strike="noStrike">
                          <a:solidFill>
                            <a:srgbClr val="000000"/>
                          </a:solidFill>
                          <a:effectLst/>
                          <a:latin typeface="Arial" panose="020B0604020202020204" pitchFamily="34" charset="0"/>
                        </a:rPr>
                        <a:t>£124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£103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-£64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-£96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-£119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3545809220"/>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88%</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D38A"/>
                    </a:solidFill>
                  </a:tcPr>
                </a:tc>
                <a:tc>
                  <a:txBody>
                    <a:bodyPr/>
                    <a:lstStyle/>
                    <a:p>
                      <a:pPr algn="ctr" fontAlgn="b"/>
                      <a:r>
                        <a:rPr lang="en-GB" sz="1200" b="0" i="0" u="none" strike="noStrike">
                          <a:solidFill>
                            <a:srgbClr val="000000"/>
                          </a:solidFill>
                          <a:effectLst/>
                          <a:latin typeface="Arial" panose="020B0604020202020204" pitchFamily="34" charset="0"/>
                        </a:rPr>
                        <a:t>£297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68B"/>
                    </a:solidFill>
                  </a:tcPr>
                </a:tc>
                <a:tc>
                  <a:txBody>
                    <a:bodyPr/>
                    <a:lstStyle/>
                    <a:p>
                      <a:pPr algn="ctr" fontAlgn="b"/>
                      <a:r>
                        <a:rPr lang="en-GB" sz="1200" b="0" i="0" u="none" strike="noStrike">
                          <a:solidFill>
                            <a:srgbClr val="000000"/>
                          </a:solidFill>
                          <a:effectLst/>
                          <a:latin typeface="Arial" panose="020B0604020202020204" pitchFamily="34" charset="0"/>
                        </a:rPr>
                        <a:t>£289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389"/>
                    </a:solidFill>
                  </a:tcPr>
                </a:tc>
                <a:tc>
                  <a:txBody>
                    <a:bodyPr/>
                    <a:lstStyle/>
                    <a:p>
                      <a:pPr algn="ctr" fontAlgn="b"/>
                      <a:r>
                        <a:rPr lang="en-GB" sz="1200" b="0" i="0" u="none" strike="noStrike">
                          <a:solidFill>
                            <a:srgbClr val="000000"/>
                          </a:solidFill>
                          <a:effectLst/>
                          <a:latin typeface="Arial" panose="020B0604020202020204" pitchFamily="34" charset="0"/>
                        </a:rPr>
                        <a:t>£111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£83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£77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-£104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-£135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-£153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1665533150"/>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86%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88C"/>
                    </a:solidFill>
                  </a:tcPr>
                </a:tc>
                <a:tc>
                  <a:txBody>
                    <a:bodyPr/>
                    <a:lstStyle/>
                    <a:p>
                      <a:pPr algn="ctr" fontAlgn="b"/>
                      <a:r>
                        <a:rPr lang="en-GB" sz="1200" b="0" i="0" u="none" strike="noStrike">
                          <a:solidFill>
                            <a:srgbClr val="000000"/>
                          </a:solidFill>
                          <a:effectLst/>
                          <a:latin typeface="Arial" panose="020B0604020202020204" pitchFamily="34" charset="0"/>
                        </a:rPr>
                        <a:t>£252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B8E"/>
                    </a:solidFill>
                  </a:tcPr>
                </a:tc>
                <a:tc>
                  <a:txBody>
                    <a:bodyPr/>
                    <a:lstStyle/>
                    <a:p>
                      <a:pPr algn="ctr" fontAlgn="b"/>
                      <a:r>
                        <a:rPr lang="en-GB" sz="1200" b="0" i="0" u="none" strike="noStrike">
                          <a:solidFill>
                            <a:srgbClr val="000000"/>
                          </a:solidFill>
                          <a:effectLst/>
                          <a:latin typeface="Arial" panose="020B0604020202020204" pitchFamily="34" charset="0"/>
                        </a:rPr>
                        <a:t>£248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78C"/>
                    </a:solidFill>
                  </a:tcPr>
                </a:tc>
                <a:tc>
                  <a:txBody>
                    <a:bodyPr/>
                    <a:lstStyle/>
                    <a:p>
                      <a:pPr algn="ctr" fontAlgn="b"/>
                      <a:r>
                        <a:rPr lang="en-GB" sz="1200" b="0" i="0" u="none" strike="noStrike">
                          <a:solidFill>
                            <a:srgbClr val="000000"/>
                          </a:solidFill>
                          <a:effectLst/>
                          <a:latin typeface="Arial" panose="020B060402020202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£46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£44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-£135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-£170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-£178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402888327"/>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84%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B8F"/>
                    </a:solidFill>
                  </a:tcPr>
                </a:tc>
                <a:tc>
                  <a:txBody>
                    <a:bodyPr/>
                    <a:lstStyle/>
                    <a:p>
                      <a:pPr algn="ctr" fontAlgn="b"/>
                      <a:r>
                        <a:rPr lang="en-GB" sz="1200" b="0" i="0" u="none" strike="noStrike">
                          <a:solidFill>
                            <a:srgbClr val="000000"/>
                          </a:solidFill>
                          <a:effectLst/>
                          <a:latin typeface="Arial" panose="020B0604020202020204" pitchFamily="34" charset="0"/>
                        </a:rPr>
                        <a:t>£218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E91"/>
                    </a:solidFill>
                  </a:tcPr>
                </a:tc>
                <a:tc>
                  <a:txBody>
                    <a:bodyPr/>
                    <a:lstStyle/>
                    <a:p>
                      <a:pPr algn="ctr" fontAlgn="b"/>
                      <a:r>
                        <a:rPr lang="en-GB" sz="1200" b="0" i="0" u="none" strike="noStrike">
                          <a:solidFill>
                            <a:srgbClr val="000000"/>
                          </a:solidFill>
                          <a:effectLst/>
                          <a:latin typeface="Arial" panose="020B0604020202020204" pitchFamily="34" charset="0"/>
                        </a:rPr>
                        <a:t>£203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C8F"/>
                    </a:solidFill>
                  </a:tcPr>
                </a:tc>
                <a:tc>
                  <a:txBody>
                    <a:bodyPr/>
                    <a:lstStyle/>
                    <a:p>
                      <a:pPr algn="ctr" fontAlgn="b"/>
                      <a:r>
                        <a:rPr lang="en-GB" sz="1200" b="0" i="0" u="none" strike="noStrike">
                          <a:solidFill>
                            <a:srgbClr val="000000"/>
                          </a:solidFill>
                          <a:effectLst/>
                          <a:latin typeface="Arial" panose="020B060402020202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-£163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-£195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-£218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D0D0D"/>
                    </a:solidFill>
                  </a:tcPr>
                </a:tc>
                <a:extLst>
                  <a:ext uri="{0D108BD9-81ED-4DB2-BD59-A6C34878D82A}">
                    <a16:rowId xmlns:a16="http://schemas.microsoft.com/office/drawing/2014/main" val="1010111526"/>
                  </a:ext>
                </a:extLst>
              </a:tr>
              <a:tr h="287813">
                <a:tc vMerge="1">
                  <a:txBody>
                    <a:bodyPr/>
                    <a:lstStyle/>
                    <a:p>
                      <a:endParaRPr lang="en-GB"/>
                    </a:p>
                  </a:txBody>
                  <a:tcPr/>
                </a:tc>
                <a:tc>
                  <a:txBody>
                    <a:bodyPr/>
                    <a:lstStyle/>
                    <a:p>
                      <a:pPr algn="ctr" fontAlgn="b"/>
                      <a:r>
                        <a:rPr lang="en-GB" sz="1200" b="1" i="0" u="none" strike="noStrike">
                          <a:solidFill>
                            <a:srgbClr val="000000"/>
                          </a:solidFill>
                          <a:effectLst/>
                          <a:latin typeface="Arial" panose="020B0604020202020204" pitchFamily="34" charset="0"/>
                        </a:rPr>
                        <a:t>82%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E092"/>
                    </a:solidFill>
                  </a:tcPr>
                </a:tc>
                <a:tc>
                  <a:txBody>
                    <a:bodyPr/>
                    <a:lstStyle/>
                    <a:p>
                      <a:pPr algn="ctr" fontAlgn="b"/>
                      <a:r>
                        <a:rPr lang="en-GB" sz="1200" b="0" i="0" u="none" strike="noStrike">
                          <a:solidFill>
                            <a:srgbClr val="000000"/>
                          </a:solidFill>
                          <a:effectLst/>
                          <a:latin typeface="Arial" panose="020B0604020202020204" pitchFamily="34" charset="0"/>
                        </a:rPr>
                        <a:t>£174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94"/>
                    </a:solidFill>
                  </a:tcPr>
                </a:tc>
                <a:tc>
                  <a:txBody>
                    <a:bodyPr/>
                    <a:lstStyle/>
                    <a:p>
                      <a:pPr algn="ctr" fontAlgn="b"/>
                      <a:r>
                        <a:rPr lang="en-GB" sz="1200" b="0" i="0" u="none" strike="noStrike">
                          <a:solidFill>
                            <a:srgbClr val="000000"/>
                          </a:solidFill>
                          <a:effectLst/>
                          <a:latin typeface="Arial" panose="020B0604020202020204" pitchFamily="34" charset="0"/>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92"/>
                    </a:solidFill>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-£33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-£197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-£225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ctr" fontAlgn="b"/>
                      <a:r>
                        <a:rPr lang="en-GB" sz="1200" b="0" i="0" u="none" strike="noStrike">
                          <a:solidFill>
                            <a:srgbClr val="000000"/>
                          </a:solidFill>
                          <a:effectLst/>
                          <a:latin typeface="Arial" panose="020B0604020202020204" pitchFamily="34" charset="0"/>
                        </a:rPr>
                        <a:t>-£249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extLst>
                  <a:ext uri="{0D108BD9-81ED-4DB2-BD59-A6C34878D82A}">
                    <a16:rowId xmlns:a16="http://schemas.microsoft.com/office/drawing/2014/main" val="2213800506"/>
                  </a:ext>
                </a:extLst>
              </a:tr>
              <a:tr h="287813">
                <a:tc gridSpan="11">
                  <a:txBody>
                    <a:bodyPr/>
                    <a:lstStyle/>
                    <a:p>
                      <a:pPr algn="ctr" fontAlgn="ctr"/>
                      <a:r>
                        <a:rPr lang="en-GB" sz="1200" b="1" i="0" u="none" strike="noStrike">
                          <a:solidFill>
                            <a:srgbClr val="000000"/>
                          </a:solidFill>
                          <a:effectLst/>
                          <a:latin typeface="Arial" panose="020B0604020202020204" pitchFamily="34" charset="0"/>
                        </a:rPr>
                        <a:t>WTP £20,000 per QALY gained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49647588"/>
                  </a:ext>
                </a:extLst>
              </a:tr>
              <a:tr h="630974">
                <a:tc gridSpan="11">
                  <a:txBody>
                    <a:bodyPr/>
                    <a:lstStyle/>
                    <a:p>
                      <a:pPr algn="l" fontAlgn="ctr"/>
                      <a:r>
                        <a:rPr lang="en-GB" sz="1400" b="0" i="0" u="none" strike="noStrike">
                          <a:solidFill>
                            <a:srgbClr val="000000"/>
                          </a:solidFill>
                          <a:effectLst/>
                          <a:latin typeface="Arial" panose="020B0604020202020204" pitchFamily="34" charset="0"/>
                        </a:rPr>
                        <a:t>Each combination of performance specifications is associated with a colour, with higher values of threshold costs associated with greener colourings. Lower values of threshold costs are associated with yellower colourings.</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4479063"/>
                  </a:ext>
                </a:extLst>
              </a:tr>
              <a:tr h="630974">
                <a:tc gridSpan="11">
                  <a:txBody>
                    <a:bodyPr/>
                    <a:lstStyle/>
                    <a:p>
                      <a:pPr algn="l" fontAlgn="t"/>
                      <a:r>
                        <a:rPr lang="en-GB" sz="1400" b="0" i="0" u="none" strike="noStrike" dirty="0">
                          <a:solidFill>
                            <a:srgbClr val="000000"/>
                          </a:solidFill>
                          <a:effectLst/>
                          <a:latin typeface="Arial" panose="020B0604020202020204" pitchFamily="34" charset="0"/>
                        </a:rPr>
                        <a:t>Black cells represents values where (1) HT is not clinically effective or (2) a negative unit cost would be required for HT being more cost-effective</a:t>
                      </a:r>
                    </a:p>
                  </a:txBody>
                  <a:tcPr marL="7620" marR="7620" marT="7620" marB="0">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6026533"/>
                  </a:ext>
                </a:extLst>
              </a:tr>
            </a:tbl>
          </a:graphicData>
        </a:graphic>
      </p:graphicFrame>
      <p:sp>
        <p:nvSpPr>
          <p:cNvPr id="5" name="Rectangle: Rounded Corners 4">
            <a:extLst>
              <a:ext uri="{FF2B5EF4-FFF2-40B4-BE49-F238E27FC236}">
                <a16:creationId xmlns:a16="http://schemas.microsoft.com/office/drawing/2014/main" id="{3AC41FCB-AEFD-49BA-B99C-E8B9FFD5EC49}"/>
              </a:ext>
            </a:extLst>
          </p:cNvPr>
          <p:cNvSpPr/>
          <p:nvPr/>
        </p:nvSpPr>
        <p:spPr>
          <a:xfrm>
            <a:off x="3521828" y="2329780"/>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BA61C41C-34F4-40B4-9B43-38EB7BD9D2EF}"/>
              </a:ext>
            </a:extLst>
          </p:cNvPr>
          <p:cNvSpPr/>
          <p:nvPr/>
        </p:nvSpPr>
        <p:spPr>
          <a:xfrm>
            <a:off x="5142810" y="1761743"/>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1F8F4AC6-2DF4-4505-BFE6-A6B5D2C12FD5}"/>
              </a:ext>
            </a:extLst>
          </p:cNvPr>
          <p:cNvSpPr/>
          <p:nvPr/>
        </p:nvSpPr>
        <p:spPr>
          <a:xfrm>
            <a:off x="4256116" y="2094254"/>
            <a:ext cx="828502" cy="1778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93AF2382-204D-40B0-9C44-9257B6B4C33E}"/>
              </a:ext>
            </a:extLst>
          </p:cNvPr>
          <p:cNvSpPr/>
          <p:nvPr/>
        </p:nvSpPr>
        <p:spPr>
          <a:xfrm>
            <a:off x="10088882" y="1775598"/>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994E642F-5659-420A-91CE-0CE5FE098E35}"/>
              </a:ext>
            </a:extLst>
          </p:cNvPr>
          <p:cNvSpPr/>
          <p:nvPr/>
        </p:nvSpPr>
        <p:spPr>
          <a:xfrm>
            <a:off x="3507973" y="2883962"/>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A7756E4-97CB-4AA9-91DA-13B19ADF1726}"/>
              </a:ext>
            </a:extLst>
          </p:cNvPr>
          <p:cNvSpPr/>
          <p:nvPr/>
        </p:nvSpPr>
        <p:spPr>
          <a:xfrm>
            <a:off x="9202189" y="2094254"/>
            <a:ext cx="828502" cy="1778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45375696-7C8D-4959-BD6B-C27ED91C81C1}"/>
              </a:ext>
            </a:extLst>
          </p:cNvPr>
          <p:cNvSpPr/>
          <p:nvPr/>
        </p:nvSpPr>
        <p:spPr>
          <a:xfrm>
            <a:off x="5142810" y="1773382"/>
            <a:ext cx="621792" cy="22167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D41B5BEE-FE7B-4F30-A6AB-222E1C11320E}"/>
              </a:ext>
            </a:extLst>
          </p:cNvPr>
          <p:cNvSpPr/>
          <p:nvPr/>
        </p:nvSpPr>
        <p:spPr>
          <a:xfrm>
            <a:off x="5087395" y="2080398"/>
            <a:ext cx="1604349" cy="20560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CC78AD4F-022F-4728-8DAD-7405D28C53F2}"/>
              </a:ext>
            </a:extLst>
          </p:cNvPr>
          <p:cNvSpPr/>
          <p:nvPr/>
        </p:nvSpPr>
        <p:spPr>
          <a:xfrm>
            <a:off x="3507974" y="2329780"/>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94174AE-5A3B-4345-8C2D-DEF662A366EC}"/>
              </a:ext>
            </a:extLst>
          </p:cNvPr>
          <p:cNvSpPr/>
          <p:nvPr/>
        </p:nvSpPr>
        <p:spPr>
          <a:xfrm>
            <a:off x="10088881" y="1773382"/>
            <a:ext cx="621792" cy="23552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F9DF659B-73B6-49E4-8B48-2686920E7FF9}"/>
              </a:ext>
            </a:extLst>
          </p:cNvPr>
          <p:cNvSpPr/>
          <p:nvPr/>
        </p:nvSpPr>
        <p:spPr>
          <a:xfrm>
            <a:off x="10033468" y="2080398"/>
            <a:ext cx="1604349" cy="20560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6B812B51-9468-42A2-AC6E-BB5C53AC1B04}"/>
              </a:ext>
            </a:extLst>
          </p:cNvPr>
          <p:cNvSpPr/>
          <p:nvPr/>
        </p:nvSpPr>
        <p:spPr>
          <a:xfrm>
            <a:off x="3521828" y="2593016"/>
            <a:ext cx="621792" cy="24716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943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480178" y="300251"/>
            <a:ext cx="8813948" cy="939893"/>
          </a:xfrm>
        </p:spPr>
        <p:txBody>
          <a:bodyPr>
            <a:noAutofit/>
          </a:bodyPr>
          <a:lstStyle/>
          <a:p>
            <a:r>
              <a:rPr lang="en-GB" sz="2800" b="1" dirty="0">
                <a:latin typeface="Arial" panose="020B0604020202020204" pitchFamily="34" charset="0"/>
                <a:cs typeface="Arial" panose="020B0604020202020204" pitchFamily="34" charset="0"/>
              </a:rPr>
              <a:t>4 – Minimal and optimal performance specifications</a:t>
            </a:r>
          </a:p>
        </p:txBody>
      </p:sp>
      <p:sp>
        <p:nvSpPr>
          <p:cNvPr id="5" name="Content Placeholder 2">
            <a:extLst>
              <a:ext uri="{FF2B5EF4-FFF2-40B4-BE49-F238E27FC236}">
                <a16:creationId xmlns:a16="http://schemas.microsoft.com/office/drawing/2014/main" id="{B12299F6-9262-453D-8284-ED3C8AAB2D1B}"/>
              </a:ext>
            </a:extLst>
          </p:cNvPr>
          <p:cNvSpPr>
            <a:spLocks noGrp="1"/>
          </p:cNvSpPr>
          <p:nvPr>
            <p:ph idx="1"/>
          </p:nvPr>
        </p:nvSpPr>
        <p:spPr>
          <a:xfrm>
            <a:off x="313754" y="1209687"/>
            <a:ext cx="11546150" cy="5542841"/>
          </a:xfrm>
        </p:spPr>
        <p:txBody>
          <a:bodyPr>
            <a:normAutofit/>
          </a:bodyPr>
          <a:lstStyle/>
          <a:p>
            <a:pPr>
              <a:lnSpc>
                <a:spcPct val="150000"/>
              </a:lnSpc>
            </a:pPr>
            <a:r>
              <a:rPr lang="en-GB" sz="2400" b="1" dirty="0">
                <a:latin typeface="Arial" panose="020B0604020202020204" pitchFamily="34" charset="0"/>
                <a:cs typeface="Arial" panose="020B0604020202020204" pitchFamily="34" charset="0"/>
              </a:rPr>
              <a:t>Minimal specifications </a:t>
            </a:r>
            <a:r>
              <a:rPr lang="en-GB" sz="2400" dirty="0">
                <a:latin typeface="Arial" panose="020B0604020202020204" pitchFamily="34" charset="0"/>
                <a:cs typeface="Arial" panose="020B0604020202020204" pitchFamily="34" charset="0"/>
              </a:rPr>
              <a:t>– lowest value of sensitivity and specificity which maintained positive clinical benefit and cost-effectiveness</a:t>
            </a:r>
          </a:p>
          <a:p>
            <a:pPr>
              <a:lnSpc>
                <a:spcPct val="150000"/>
              </a:lnSpc>
            </a:pPr>
            <a:r>
              <a:rPr lang="en-GB" sz="2400" b="1" dirty="0">
                <a:latin typeface="Arial" panose="020B0604020202020204" pitchFamily="34" charset="0"/>
                <a:cs typeface="Arial" panose="020B0604020202020204" pitchFamily="34" charset="0"/>
              </a:rPr>
              <a:t>Optimal specifications </a:t>
            </a:r>
            <a:r>
              <a:rPr lang="en-GB" sz="2400" dirty="0">
                <a:latin typeface="Arial" panose="020B0604020202020204" pitchFamily="34" charset="0"/>
                <a:cs typeface="Arial" panose="020B0604020202020204" pitchFamily="34" charset="0"/>
              </a:rPr>
              <a:t>– sensitivity and specificity pair which yielded the highest clinical benefit </a:t>
            </a:r>
          </a:p>
          <a:p>
            <a:pPr marL="0" indent="0">
              <a:buNone/>
            </a:pPr>
            <a:endParaRPr lang="en-GB" sz="2400" dirty="0"/>
          </a:p>
        </p:txBody>
      </p:sp>
      <p:pic>
        <p:nvPicPr>
          <p:cNvPr id="3" name="Picture 2">
            <a:extLst>
              <a:ext uri="{FF2B5EF4-FFF2-40B4-BE49-F238E27FC236}">
                <a16:creationId xmlns:a16="http://schemas.microsoft.com/office/drawing/2014/main" id="{5C376BB3-45A0-462F-A14D-5F18231B3315}"/>
              </a:ext>
            </a:extLst>
          </p:cNvPr>
          <p:cNvPicPr>
            <a:picLocks noChangeAspect="1"/>
          </p:cNvPicPr>
          <p:nvPr/>
        </p:nvPicPr>
        <p:blipFill>
          <a:blip r:embed="rId3"/>
          <a:stretch>
            <a:fillRect/>
          </a:stretch>
        </p:blipFill>
        <p:spPr>
          <a:xfrm>
            <a:off x="354329" y="4072890"/>
            <a:ext cx="11499207" cy="2133600"/>
          </a:xfrm>
          <a:prstGeom prst="rect">
            <a:avLst/>
          </a:prstGeom>
        </p:spPr>
      </p:pic>
    </p:spTree>
    <p:extLst>
      <p:ext uri="{BB962C8B-B14F-4D97-AF65-F5344CB8AC3E}">
        <p14:creationId xmlns:p14="http://schemas.microsoft.com/office/powerpoint/2010/main" val="148414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516754" y="605051"/>
            <a:ext cx="8813948" cy="939893"/>
          </a:xfrm>
        </p:spPr>
        <p:txBody>
          <a:bodyPr>
            <a:noAutofit/>
          </a:bodyPr>
          <a:lstStyle/>
          <a:p>
            <a:r>
              <a:rPr lang="en-GB" sz="2800" b="1">
                <a:latin typeface="Arial" panose="020B0604020202020204" pitchFamily="34" charset="0"/>
                <a:cs typeface="Arial" panose="020B0604020202020204" pitchFamily="34" charset="0"/>
              </a:rPr>
              <a:t>Discrete event simulation - discussion </a:t>
            </a:r>
            <a:endParaRPr lang="en-GB" sz="2800" b="1" dirty="0">
              <a:latin typeface="Arial" panose="020B0604020202020204" pitchFamily="34" charset="0"/>
              <a:cs typeface="Arial" panose="020B0604020202020204" pitchFamily="34" charset="0"/>
            </a:endParaRPr>
          </a:p>
        </p:txBody>
      </p:sp>
      <p:pic>
        <p:nvPicPr>
          <p:cNvPr id="4" name="Picture 3" descr="Logo, icon&#10;&#10;Description automatically generated">
            <a:extLst>
              <a:ext uri="{FF2B5EF4-FFF2-40B4-BE49-F238E27FC236}">
                <a16:creationId xmlns:a16="http://schemas.microsoft.com/office/drawing/2014/main" id="{E05D3A48-F74A-4BA9-BC06-133147B10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3" y="1377757"/>
            <a:ext cx="2908921" cy="2759083"/>
          </a:xfrm>
          <a:prstGeom prst="rect">
            <a:avLst/>
          </a:prstGeom>
        </p:spPr>
      </p:pic>
      <p:pic>
        <p:nvPicPr>
          <p:cNvPr id="9" name="Picture 8" descr="Icon&#10;&#10;Description automatically generated">
            <a:extLst>
              <a:ext uri="{FF2B5EF4-FFF2-40B4-BE49-F238E27FC236}">
                <a16:creationId xmlns:a16="http://schemas.microsoft.com/office/drawing/2014/main" id="{9B33F304-60B4-4634-AB67-73CF16A4A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884" y="1389047"/>
            <a:ext cx="3399395" cy="2809873"/>
          </a:xfrm>
          <a:prstGeom prst="rect">
            <a:avLst/>
          </a:prstGeom>
        </p:spPr>
      </p:pic>
      <p:pic>
        <p:nvPicPr>
          <p:cNvPr id="11" name="Picture 10" descr="Icon&#10;&#10;Description automatically generated">
            <a:extLst>
              <a:ext uri="{FF2B5EF4-FFF2-40B4-BE49-F238E27FC236}">
                <a16:creationId xmlns:a16="http://schemas.microsoft.com/office/drawing/2014/main" id="{7D566DE9-437F-4FF0-9EB7-112E7D834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231" y="1232259"/>
            <a:ext cx="3131057" cy="3004271"/>
          </a:xfrm>
          <a:prstGeom prst="rect">
            <a:avLst/>
          </a:prstGeom>
        </p:spPr>
      </p:pic>
      <p:pic>
        <p:nvPicPr>
          <p:cNvPr id="13" name="Picture 12" descr="Icon&#10;&#10;Description automatically generated">
            <a:extLst>
              <a:ext uri="{FF2B5EF4-FFF2-40B4-BE49-F238E27FC236}">
                <a16:creationId xmlns:a16="http://schemas.microsoft.com/office/drawing/2014/main" id="{B50F22E7-20F9-4660-BB3C-914E1F847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2917" y="4188950"/>
            <a:ext cx="3217699" cy="2635184"/>
          </a:xfrm>
          <a:prstGeom prst="rect">
            <a:avLst/>
          </a:prstGeom>
        </p:spPr>
      </p:pic>
      <p:pic>
        <p:nvPicPr>
          <p:cNvPr id="17" name="Content Placeholder 16" descr="Shape&#10;&#10;Description automatically generated with medium confidence">
            <a:extLst>
              <a:ext uri="{FF2B5EF4-FFF2-40B4-BE49-F238E27FC236}">
                <a16:creationId xmlns:a16="http://schemas.microsoft.com/office/drawing/2014/main" id="{BC266A7D-BB1B-4832-A677-EE5B0F76DC1A}"/>
              </a:ext>
            </a:extLst>
          </p:cNvPr>
          <p:cNvPicPr>
            <a:picLocks noGrp="1" noChangeAspect="1"/>
          </p:cNvPicPr>
          <p:nvPr>
            <p:ph idx="1"/>
          </p:nvPr>
        </p:nvPicPr>
        <p:blipFill>
          <a:blip r:embed="rId7"/>
          <a:stretch>
            <a:fillRect/>
          </a:stretch>
        </p:blipFill>
        <p:spPr/>
      </p:pic>
      <p:pic>
        <p:nvPicPr>
          <p:cNvPr id="19" name="Picture 18" descr="Shape&#10;&#10;Description automatically generated with medium confidence">
            <a:extLst>
              <a:ext uri="{FF2B5EF4-FFF2-40B4-BE49-F238E27FC236}">
                <a16:creationId xmlns:a16="http://schemas.microsoft.com/office/drawing/2014/main" id="{285DE02B-EEC3-4FD3-97FF-3E5E71D25D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200" y="4459026"/>
            <a:ext cx="5576711" cy="2328324"/>
          </a:xfrm>
          <a:prstGeom prst="rect">
            <a:avLst/>
          </a:prstGeom>
        </p:spPr>
      </p:pic>
    </p:spTree>
    <p:extLst>
      <p:ext uri="{BB962C8B-B14F-4D97-AF65-F5344CB8AC3E}">
        <p14:creationId xmlns:p14="http://schemas.microsoft.com/office/powerpoint/2010/main" val="340428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516754" y="605051"/>
            <a:ext cx="8813948" cy="939893"/>
          </a:xfrm>
        </p:spPr>
        <p:txBody>
          <a:bodyPr>
            <a:noAutofit/>
          </a:bodyPr>
          <a:lstStyle/>
          <a:p>
            <a:r>
              <a:rPr lang="en-GB" sz="2800" b="1" dirty="0">
                <a:latin typeface="Arial" panose="020B0604020202020204" pitchFamily="34" charset="0"/>
                <a:cs typeface="Arial" panose="020B0604020202020204" pitchFamily="34" charset="0"/>
              </a:rPr>
              <a:t>EEE &amp; TPP methodology – key considerations </a:t>
            </a:r>
          </a:p>
        </p:txBody>
      </p:sp>
      <p:pic>
        <p:nvPicPr>
          <p:cNvPr id="17" name="Content Placeholder 16" descr="Shape&#10;&#10;Description automatically generated with medium confidence">
            <a:extLst>
              <a:ext uri="{FF2B5EF4-FFF2-40B4-BE49-F238E27FC236}">
                <a16:creationId xmlns:a16="http://schemas.microsoft.com/office/drawing/2014/main" id="{BC266A7D-BB1B-4832-A677-EE5B0F76DC1A}"/>
              </a:ext>
            </a:extLst>
          </p:cNvPr>
          <p:cNvPicPr>
            <a:picLocks noGrp="1" noChangeAspect="1"/>
          </p:cNvPicPr>
          <p:nvPr>
            <p:ph idx="1"/>
          </p:nvPr>
        </p:nvPicPr>
        <p:blipFill>
          <a:blip r:embed="rId3"/>
          <a:stretch>
            <a:fillRect/>
          </a:stretch>
        </p:blipFill>
        <p:spPr/>
      </p:pic>
      <p:pic>
        <p:nvPicPr>
          <p:cNvPr id="5" name="Picture 4" descr="Logo, icon&#10;&#10;Description automatically generated">
            <a:extLst>
              <a:ext uri="{FF2B5EF4-FFF2-40B4-BE49-F238E27FC236}">
                <a16:creationId xmlns:a16="http://schemas.microsoft.com/office/drawing/2014/main" id="{A0738EA3-0A6B-4A0F-8640-0F9BEA9CC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23" y="1314849"/>
            <a:ext cx="2822221" cy="2498048"/>
          </a:xfrm>
          <a:prstGeom prst="rect">
            <a:avLst/>
          </a:prstGeom>
        </p:spPr>
      </p:pic>
      <p:pic>
        <p:nvPicPr>
          <p:cNvPr id="7" name="Picture 6" descr="Icon&#10;&#10;Description automatically generated">
            <a:extLst>
              <a:ext uri="{FF2B5EF4-FFF2-40B4-BE49-F238E27FC236}">
                <a16:creationId xmlns:a16="http://schemas.microsoft.com/office/drawing/2014/main" id="{3F1C0EDF-9094-4490-9DF5-03B3362AD1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090" y="970844"/>
            <a:ext cx="3251120" cy="3036712"/>
          </a:xfrm>
          <a:prstGeom prst="rect">
            <a:avLst/>
          </a:prstGeom>
        </p:spPr>
      </p:pic>
      <p:pic>
        <p:nvPicPr>
          <p:cNvPr id="10" name="Picture 9" descr="Icon&#10;&#10;Description automatically generated">
            <a:extLst>
              <a:ext uri="{FF2B5EF4-FFF2-40B4-BE49-F238E27FC236}">
                <a16:creationId xmlns:a16="http://schemas.microsoft.com/office/drawing/2014/main" id="{DF1B6E2C-8BBA-4116-B012-D20DB31F0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9920" y="1241778"/>
            <a:ext cx="2976569" cy="2609091"/>
          </a:xfrm>
          <a:prstGeom prst="rect">
            <a:avLst/>
          </a:prstGeom>
        </p:spPr>
      </p:pic>
      <p:pic>
        <p:nvPicPr>
          <p:cNvPr id="15" name="Picture 14">
            <a:extLst>
              <a:ext uri="{FF2B5EF4-FFF2-40B4-BE49-F238E27FC236}">
                <a16:creationId xmlns:a16="http://schemas.microsoft.com/office/drawing/2014/main" id="{176FF4CE-A58A-41F0-A3DA-FB85E36BD3E1}"/>
              </a:ext>
            </a:extLst>
          </p:cNvPr>
          <p:cNvPicPr>
            <a:picLocks noChangeAspect="1"/>
          </p:cNvPicPr>
          <p:nvPr/>
        </p:nvPicPr>
        <p:blipFill>
          <a:blip r:embed="rId7"/>
          <a:stretch>
            <a:fillRect/>
          </a:stretch>
        </p:blipFill>
        <p:spPr>
          <a:xfrm>
            <a:off x="1636887" y="4134736"/>
            <a:ext cx="3842299" cy="1803848"/>
          </a:xfrm>
          <a:prstGeom prst="rect">
            <a:avLst/>
          </a:prstGeom>
        </p:spPr>
      </p:pic>
      <p:pic>
        <p:nvPicPr>
          <p:cNvPr id="14" name="Picture 13">
            <a:extLst>
              <a:ext uri="{FF2B5EF4-FFF2-40B4-BE49-F238E27FC236}">
                <a16:creationId xmlns:a16="http://schemas.microsoft.com/office/drawing/2014/main" id="{19EB93FB-3752-4704-BE0C-F5E673AB7FAD}"/>
              </a:ext>
            </a:extLst>
          </p:cNvPr>
          <p:cNvPicPr>
            <a:picLocks noChangeAspect="1"/>
          </p:cNvPicPr>
          <p:nvPr/>
        </p:nvPicPr>
        <p:blipFill>
          <a:blip r:embed="rId8"/>
          <a:stretch>
            <a:fillRect/>
          </a:stretch>
        </p:blipFill>
        <p:spPr>
          <a:xfrm>
            <a:off x="6084711" y="4083420"/>
            <a:ext cx="4222043" cy="2673183"/>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A43065F6-945D-440C-BA47-5947C7E05E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799" y="6010604"/>
            <a:ext cx="4019198" cy="723218"/>
          </a:xfrm>
          <a:prstGeom prst="rect">
            <a:avLst/>
          </a:prstGeom>
        </p:spPr>
      </p:pic>
    </p:spTree>
    <p:extLst>
      <p:ext uri="{BB962C8B-B14F-4D97-AF65-F5344CB8AC3E}">
        <p14:creationId xmlns:p14="http://schemas.microsoft.com/office/powerpoint/2010/main" val="201892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760E-ECE1-4C9B-B851-33231D641A1C}"/>
              </a:ext>
            </a:extLst>
          </p:cNvPr>
          <p:cNvSpPr>
            <a:spLocks noGrp="1"/>
          </p:cNvSpPr>
          <p:nvPr>
            <p:ph type="title"/>
          </p:nvPr>
        </p:nvSpPr>
        <p:spPr>
          <a:xfrm>
            <a:off x="516754" y="605051"/>
            <a:ext cx="8813948" cy="939893"/>
          </a:xfrm>
        </p:spPr>
        <p:txBody>
          <a:bodyPr>
            <a:noAutofit/>
          </a:bodyPr>
          <a:lstStyle/>
          <a:p>
            <a:r>
              <a:rPr lang="en-GB" sz="2800" b="1" dirty="0">
                <a:latin typeface="Arial" panose="020B0604020202020204" pitchFamily="34" charset="0"/>
                <a:cs typeface="Arial" panose="020B0604020202020204" pitchFamily="34" charset="0"/>
              </a:rPr>
              <a:t>Acknowledgements</a:t>
            </a:r>
          </a:p>
        </p:txBody>
      </p:sp>
      <p:pic>
        <p:nvPicPr>
          <p:cNvPr id="17" name="Content Placeholder 16" descr="Shape&#10;&#10;Description automatically generated with medium confidence">
            <a:extLst>
              <a:ext uri="{FF2B5EF4-FFF2-40B4-BE49-F238E27FC236}">
                <a16:creationId xmlns:a16="http://schemas.microsoft.com/office/drawing/2014/main" id="{BC266A7D-BB1B-4832-A677-EE5B0F76DC1A}"/>
              </a:ext>
            </a:extLst>
          </p:cNvPr>
          <p:cNvPicPr>
            <a:picLocks noGrp="1" noChangeAspect="1"/>
          </p:cNvPicPr>
          <p:nvPr>
            <p:ph idx="1"/>
          </p:nvPr>
        </p:nvPicPr>
        <p:blipFill>
          <a:blip r:embed="rId3"/>
          <a:stretch>
            <a:fillRect/>
          </a:stretch>
        </p:blipFill>
        <p:spPr/>
      </p:pic>
      <p:sp>
        <p:nvSpPr>
          <p:cNvPr id="11" name="TextBox 10">
            <a:extLst>
              <a:ext uri="{FF2B5EF4-FFF2-40B4-BE49-F238E27FC236}">
                <a16:creationId xmlns:a16="http://schemas.microsoft.com/office/drawing/2014/main" id="{7F1A1508-8393-4A5D-8264-57C67C4C7DE7}"/>
              </a:ext>
            </a:extLst>
          </p:cNvPr>
          <p:cNvSpPr txBox="1"/>
          <p:nvPr/>
        </p:nvSpPr>
        <p:spPr>
          <a:xfrm>
            <a:off x="996950" y="3563657"/>
            <a:ext cx="11195050" cy="1599862"/>
          </a:xfrm>
          <a:prstGeom prst="rect">
            <a:avLst/>
          </a:prstGeom>
          <a:noFill/>
        </p:spPr>
        <p:txBody>
          <a:bodyPr wrap="square">
            <a:spAutoFit/>
          </a:bodyPr>
          <a:lstStyle/>
          <a:p>
            <a:pPr marL="342900" indent="-342900" defTabSz="685800">
              <a:lnSpc>
                <a:spcPct val="250000"/>
              </a:lnSpc>
              <a:spcBef>
                <a:spcPts val="750"/>
              </a:spcBef>
              <a:buFont typeface="Arial" panose="020B0604020202020204" pitchFamily="34" charset="0"/>
              <a:buChar char="•"/>
              <a:defRPr/>
            </a:pPr>
            <a:r>
              <a:rPr lang="en-GB" sz="2000" b="1" dirty="0">
                <a:solidFill>
                  <a:prstClr val="black"/>
                </a:solidFill>
                <a:latin typeface="Arial" panose="020B0604020202020204" pitchFamily="34" charset="0"/>
                <a:cs typeface="Arial" panose="020B0604020202020204" pitchFamily="34" charset="0"/>
              </a:rPr>
              <a:t>Funding</a:t>
            </a:r>
            <a:r>
              <a:rPr lang="en-GB" sz="2000" dirty="0">
                <a:solidFill>
                  <a:prstClr val="black"/>
                </a:solidFill>
                <a:latin typeface="Arial" panose="020B0604020202020204" pitchFamily="34" charset="0"/>
                <a:cs typeface="Arial" panose="020B0604020202020204" pitchFamily="34" charset="0"/>
              </a:rPr>
              <a:t>: ‘Antimicrobial Resistance Cross Council Initiative’ (MR/N029976/1)</a:t>
            </a:r>
          </a:p>
          <a:p>
            <a:pPr marL="342900" indent="-342900" defTabSz="685800">
              <a:lnSpc>
                <a:spcPct val="250000"/>
              </a:lnSpc>
              <a:spcBef>
                <a:spcPts val="750"/>
              </a:spcBef>
              <a:buFont typeface="Arial" panose="020B0604020202020204" pitchFamily="34" charset="0"/>
              <a:buChar char="•"/>
              <a:defRPr/>
            </a:pPr>
            <a:r>
              <a:rPr lang="en-GB" sz="2000" b="1" dirty="0">
                <a:solidFill>
                  <a:prstClr val="black"/>
                </a:solidFill>
                <a:latin typeface="Arial" panose="020B0604020202020204" pitchFamily="34" charset="0"/>
                <a:cs typeface="Arial" panose="020B0604020202020204" pitchFamily="34" charset="0"/>
              </a:rPr>
              <a:t>Supervisory team</a:t>
            </a:r>
            <a:r>
              <a:rPr lang="en-GB" sz="2000" dirty="0">
                <a:solidFill>
                  <a:prstClr val="black"/>
                </a:solidFill>
                <a:latin typeface="Arial" panose="020B0604020202020204" pitchFamily="34" charset="0"/>
                <a:cs typeface="Arial" panose="020B0604020202020204" pitchFamily="34" charset="0"/>
              </a:rPr>
              <a:t>: Bethany Shinkins, Alison Smith, Kerrie Davies, Robert West</a:t>
            </a:r>
          </a:p>
        </p:txBody>
      </p:sp>
      <p:pic>
        <p:nvPicPr>
          <p:cNvPr id="4" name="Picture 3">
            <a:extLst>
              <a:ext uri="{FF2B5EF4-FFF2-40B4-BE49-F238E27FC236}">
                <a16:creationId xmlns:a16="http://schemas.microsoft.com/office/drawing/2014/main" id="{2573FE42-6545-4FAC-9109-2DE2A5195D3A}"/>
              </a:ext>
            </a:extLst>
          </p:cNvPr>
          <p:cNvPicPr>
            <a:picLocks noChangeAspect="1"/>
          </p:cNvPicPr>
          <p:nvPr/>
        </p:nvPicPr>
        <p:blipFill>
          <a:blip r:embed="rId4"/>
          <a:stretch>
            <a:fillRect/>
          </a:stretch>
        </p:blipFill>
        <p:spPr>
          <a:xfrm>
            <a:off x="425379" y="1415266"/>
            <a:ext cx="4352361" cy="1681425"/>
          </a:xfrm>
          <a:prstGeom prst="rect">
            <a:avLst/>
          </a:prstGeom>
        </p:spPr>
      </p:pic>
      <p:pic>
        <p:nvPicPr>
          <p:cNvPr id="8" name="Picture 7">
            <a:extLst>
              <a:ext uri="{FF2B5EF4-FFF2-40B4-BE49-F238E27FC236}">
                <a16:creationId xmlns:a16="http://schemas.microsoft.com/office/drawing/2014/main" id="{932AB347-5BE0-4051-B37D-6F31F7757AEC}"/>
              </a:ext>
            </a:extLst>
          </p:cNvPr>
          <p:cNvPicPr>
            <a:picLocks noChangeAspect="1"/>
          </p:cNvPicPr>
          <p:nvPr/>
        </p:nvPicPr>
        <p:blipFill>
          <a:blip r:embed="rId5"/>
          <a:stretch>
            <a:fillRect/>
          </a:stretch>
        </p:blipFill>
        <p:spPr>
          <a:xfrm>
            <a:off x="5040629" y="1751537"/>
            <a:ext cx="7006591" cy="1215826"/>
          </a:xfrm>
          <a:prstGeom prst="rect">
            <a:avLst/>
          </a:prstGeom>
        </p:spPr>
      </p:pic>
    </p:spTree>
    <p:extLst>
      <p:ext uri="{BB962C8B-B14F-4D97-AF65-F5344CB8AC3E}">
        <p14:creationId xmlns:p14="http://schemas.microsoft.com/office/powerpoint/2010/main" val="44442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9905" y="709864"/>
            <a:ext cx="5343162" cy="3080551"/>
          </a:xfrm>
        </p:spPr>
        <p:txBody>
          <a:bodyPr/>
          <a:lstStyle/>
          <a:p>
            <a:pPr algn="ctr">
              <a:lnSpc>
                <a:spcPct val="300000"/>
              </a:lnSpc>
            </a:pPr>
            <a:endParaRPr lang="en-GB" sz="2400" dirty="0">
              <a:latin typeface="Arial" panose="020B0604020202020204" pitchFamily="34" charset="0"/>
              <a:cs typeface="Arial" panose="020B0604020202020204" pitchFamily="34" charset="0"/>
            </a:endParaRPr>
          </a:p>
          <a:p>
            <a:pPr marL="0" indent="0" algn="ctr">
              <a:lnSpc>
                <a:spcPct val="300000"/>
              </a:lnSpc>
              <a:buNone/>
            </a:pPr>
            <a:r>
              <a:rPr lang="en-GB" sz="3200" b="1" dirty="0">
                <a:latin typeface="Arial" panose="020B0604020202020204" pitchFamily="34" charset="0"/>
                <a:cs typeface="Arial" panose="020B0604020202020204" pitchFamily="34" charset="0"/>
              </a:rPr>
              <a:t>Thanks for your attention!</a:t>
            </a:r>
          </a:p>
        </p:txBody>
      </p:sp>
      <p:pic>
        <p:nvPicPr>
          <p:cNvPr id="3" name="Picture 2" descr="Twitter - Wikipedia">
            <a:extLst>
              <a:ext uri="{FF2B5EF4-FFF2-40B4-BE49-F238E27FC236}">
                <a16:creationId xmlns:a16="http://schemas.microsoft.com/office/drawing/2014/main" id="{4398A240-9383-4686-9D8B-364B83E72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15" y="5807473"/>
            <a:ext cx="671325" cy="546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98FB09-AEC2-4B23-AFB9-C791EBD5E154}"/>
              </a:ext>
            </a:extLst>
          </p:cNvPr>
          <p:cNvSpPr txBox="1"/>
          <p:nvPr/>
        </p:nvSpPr>
        <p:spPr>
          <a:xfrm>
            <a:off x="1432142" y="5807473"/>
            <a:ext cx="3107185" cy="461665"/>
          </a:xfrm>
          <a:prstGeom prst="rect">
            <a:avLst/>
          </a:prstGeom>
          <a:noFill/>
        </p:spPr>
        <p:txBody>
          <a:bodyPr wrap="square" rtlCol="0">
            <a:spAutoFit/>
          </a:bodyPr>
          <a:lstStyle/>
          <a:p>
            <a:r>
              <a:rPr lang="en-GB" sz="2400" b="1" dirty="0">
                <a:solidFill>
                  <a:schemeClr val="accent1">
                    <a:lumMod val="50000"/>
                  </a:schemeClr>
                </a:solidFill>
                <a:latin typeface="Arial" panose="020B0604020202020204" pitchFamily="34" charset="0"/>
                <a:cs typeface="Arial" panose="020B0604020202020204" pitchFamily="34" charset="0"/>
              </a:rPr>
              <a:t>@paola__cocco</a:t>
            </a:r>
          </a:p>
        </p:txBody>
      </p:sp>
      <p:pic>
        <p:nvPicPr>
          <p:cNvPr id="5" name="Picture 10" descr="Email Icon Blue transparent PNG - StickPNG">
            <a:extLst>
              <a:ext uri="{FF2B5EF4-FFF2-40B4-BE49-F238E27FC236}">
                <a16:creationId xmlns:a16="http://schemas.microsoft.com/office/drawing/2014/main" id="{84528436-DF73-40BC-B7B8-BE34B6583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22" y="4230973"/>
            <a:ext cx="923668" cy="923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1E2B07-4ADA-4CDD-A195-02B63AA3B41A}"/>
              </a:ext>
            </a:extLst>
          </p:cNvPr>
          <p:cNvSpPr txBox="1"/>
          <p:nvPr/>
        </p:nvSpPr>
        <p:spPr>
          <a:xfrm>
            <a:off x="1508490" y="4465590"/>
            <a:ext cx="4149360"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P.Cocco@leeds.ac.uk</a:t>
            </a:r>
          </a:p>
        </p:txBody>
      </p:sp>
    </p:spTree>
    <p:extLst>
      <p:ext uri="{BB962C8B-B14F-4D97-AF65-F5344CB8AC3E}">
        <p14:creationId xmlns:p14="http://schemas.microsoft.com/office/powerpoint/2010/main" val="428085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74017" y="728893"/>
            <a:ext cx="11516922" cy="505567"/>
          </a:xfrm>
        </p:spPr>
        <p:txBody>
          <a:bodyPr/>
          <a:lstStyle/>
          <a:p>
            <a:r>
              <a:rPr lang="en-GB" b="1" dirty="0">
                <a:latin typeface="Arial" charset="0"/>
                <a:ea typeface="Arial" charset="0"/>
                <a:cs typeface="Arial" charset="0"/>
              </a:rPr>
              <a:t>Target Product Profiles</a:t>
            </a:r>
            <a:endParaRPr lang="en-US" sz="2000" dirty="0">
              <a:latin typeface="Arial" charset="0"/>
              <a:ea typeface="Arial" charset="0"/>
              <a:cs typeface="Arial" charset="0"/>
            </a:endParaRPr>
          </a:p>
          <a:p>
            <a:pPr marL="342900" indent="-342900">
              <a:buFont typeface="Arial" panose="020B0604020202020204" pitchFamily="34" charset="0"/>
              <a:buChar char="•"/>
            </a:pPr>
            <a:endParaRPr lang="en-GB" sz="2400" dirty="0">
              <a:latin typeface="Arial" charset="0"/>
              <a:ea typeface="Arial" charset="0"/>
              <a:cs typeface="Arial" charset="0"/>
            </a:endParaRPr>
          </a:p>
        </p:txBody>
      </p:sp>
      <p:sp>
        <p:nvSpPr>
          <p:cNvPr id="9" name="Rectangle 8">
            <a:extLst>
              <a:ext uri="{FF2B5EF4-FFF2-40B4-BE49-F238E27FC236}">
                <a16:creationId xmlns:a16="http://schemas.microsoft.com/office/drawing/2014/main" id="{D6431D86-3D5A-4590-8DB0-6C8416EAC6B0}"/>
              </a:ext>
            </a:extLst>
          </p:cNvPr>
          <p:cNvSpPr/>
          <p:nvPr/>
        </p:nvSpPr>
        <p:spPr>
          <a:xfrm>
            <a:off x="399617" y="1414712"/>
            <a:ext cx="11173684" cy="72723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srgbClr val="FFFFFF"/>
              </a:solidFill>
              <a:latin typeface="Arial"/>
            </a:endParaRPr>
          </a:p>
        </p:txBody>
      </p:sp>
      <p:sp>
        <p:nvSpPr>
          <p:cNvPr id="10" name="TextBox 9">
            <a:extLst>
              <a:ext uri="{FF2B5EF4-FFF2-40B4-BE49-F238E27FC236}">
                <a16:creationId xmlns:a16="http://schemas.microsoft.com/office/drawing/2014/main" id="{B8E76EB1-C28F-434C-BBE7-0ACE3D2DC2E1}"/>
              </a:ext>
            </a:extLst>
          </p:cNvPr>
          <p:cNvSpPr txBox="1"/>
          <p:nvPr/>
        </p:nvSpPr>
        <p:spPr>
          <a:xfrm>
            <a:off x="317825" y="1363676"/>
            <a:ext cx="11121242" cy="830997"/>
          </a:xfrm>
          <a:prstGeom prst="rect">
            <a:avLst/>
          </a:prstGeom>
          <a:noFill/>
        </p:spPr>
        <p:txBody>
          <a:bodyPr wrap="square" rtlCol="0">
            <a:spAutoFit/>
          </a:bodyPr>
          <a:lstStyle/>
          <a:p>
            <a:pPr algn="ctr" defTabSz="914400" fontAlgn="base">
              <a:spcBef>
                <a:spcPct val="0"/>
              </a:spcBef>
              <a:spcAft>
                <a:spcPct val="0"/>
              </a:spcAft>
            </a:pPr>
            <a:r>
              <a:rPr lang="en-GB" sz="2400" dirty="0">
                <a:solidFill>
                  <a:srgbClr val="000000"/>
                </a:solidFill>
                <a:latin typeface="Arial" charset="0"/>
              </a:rPr>
              <a:t>TPPs define minimal acceptable and desirable characteristics of a test to meet </a:t>
            </a:r>
            <a:r>
              <a:rPr lang="en-GB" sz="2400" b="1" dirty="0">
                <a:solidFill>
                  <a:srgbClr val="000000"/>
                </a:solidFill>
                <a:latin typeface="Arial" charset="0"/>
              </a:rPr>
              <a:t>an unmet clinical need</a:t>
            </a:r>
          </a:p>
        </p:txBody>
      </p:sp>
      <p:pic>
        <p:nvPicPr>
          <p:cNvPr id="11" name="Picture 10">
            <a:extLst>
              <a:ext uri="{FF2B5EF4-FFF2-40B4-BE49-F238E27FC236}">
                <a16:creationId xmlns:a16="http://schemas.microsoft.com/office/drawing/2014/main" id="{074ADD07-965A-457F-B01D-1C2E6A9F557F}"/>
              </a:ext>
            </a:extLst>
          </p:cNvPr>
          <p:cNvPicPr>
            <a:picLocks noChangeAspect="1"/>
          </p:cNvPicPr>
          <p:nvPr/>
        </p:nvPicPr>
        <p:blipFill>
          <a:blip r:embed="rId4"/>
          <a:stretch>
            <a:fillRect/>
          </a:stretch>
        </p:blipFill>
        <p:spPr>
          <a:xfrm>
            <a:off x="1146414" y="2306472"/>
            <a:ext cx="9567079" cy="3990424"/>
          </a:xfrm>
          <a:prstGeom prst="rect">
            <a:avLst/>
          </a:prstGeom>
          <a:ln>
            <a:solidFill>
              <a:schemeClr val="tx1"/>
            </a:solidFill>
          </a:ln>
        </p:spPr>
      </p:pic>
      <p:sp>
        <p:nvSpPr>
          <p:cNvPr id="12" name="Left Arrow 6">
            <a:extLst>
              <a:ext uri="{FF2B5EF4-FFF2-40B4-BE49-F238E27FC236}">
                <a16:creationId xmlns:a16="http://schemas.microsoft.com/office/drawing/2014/main" id="{541DDBED-6682-4B9B-94BF-0A5D5181C1B4}"/>
              </a:ext>
            </a:extLst>
          </p:cNvPr>
          <p:cNvSpPr/>
          <p:nvPr/>
        </p:nvSpPr>
        <p:spPr>
          <a:xfrm rot="10800000">
            <a:off x="455615" y="4179481"/>
            <a:ext cx="395907" cy="288311"/>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D3BFF89-3736-4BAC-87A4-2E41DF8179DA}"/>
              </a:ext>
            </a:extLst>
          </p:cNvPr>
          <p:cNvSpPr txBox="1"/>
          <p:nvPr/>
        </p:nvSpPr>
        <p:spPr>
          <a:xfrm>
            <a:off x="175898" y="6300800"/>
            <a:ext cx="11912840" cy="523220"/>
          </a:xfrm>
          <a:prstGeom prst="rect">
            <a:avLst/>
          </a:prstGeom>
          <a:noFill/>
        </p:spPr>
        <p:txBody>
          <a:bodyPr wrap="square" rtlCol="0">
            <a:spAutoFit/>
          </a:bodyPr>
          <a:lstStyle/>
          <a:p>
            <a:pPr defTabSz="914400"/>
            <a:r>
              <a:rPr lang="en-GB" sz="1400" i="1" dirty="0">
                <a:solidFill>
                  <a:prstClr val="black"/>
                </a:solidFill>
                <a:latin typeface="Arial" panose="020B0604020202020204" pitchFamily="34" charset="0"/>
                <a:cs typeface="Arial" panose="020B0604020202020204" pitchFamily="34" charset="0"/>
              </a:rPr>
              <a:t>Dittrich S, et al. Target Product Profile for a diagnostic assay to differentiate between bacterial and non-bacterial infections to guide antimicrobials use in resource-limited settings: An expert consensus. </a:t>
            </a:r>
          </a:p>
        </p:txBody>
      </p:sp>
    </p:spTree>
    <p:custDataLst>
      <p:tags r:id="rId1"/>
    </p:custDataLst>
    <p:extLst>
      <p:ext uri="{BB962C8B-B14F-4D97-AF65-F5344CB8AC3E}">
        <p14:creationId xmlns:p14="http://schemas.microsoft.com/office/powerpoint/2010/main" val="18530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546364" y="795312"/>
            <a:ext cx="8609065" cy="5354028"/>
          </a:xfrm>
        </p:spPr>
        <p:txBody>
          <a:bodyPr/>
          <a:lstStyle/>
          <a:p>
            <a:pPr marL="0" indent="0">
              <a:buNone/>
            </a:pPr>
            <a:r>
              <a:rPr lang="en-GB" sz="2800" b="1" dirty="0">
                <a:latin typeface="Arial" charset="0"/>
                <a:ea typeface="Arial" charset="0"/>
                <a:cs typeface="Arial" charset="0"/>
              </a:rPr>
              <a:t>Target Product Profile – COVID-19 diagnostics</a:t>
            </a:r>
          </a:p>
          <a:p>
            <a:endParaRPr lang="en-GB" dirty="0"/>
          </a:p>
        </p:txBody>
      </p:sp>
      <p:pic>
        <p:nvPicPr>
          <p:cNvPr id="5" name="Picture 4">
            <a:extLst>
              <a:ext uri="{FF2B5EF4-FFF2-40B4-BE49-F238E27FC236}">
                <a16:creationId xmlns:a16="http://schemas.microsoft.com/office/drawing/2014/main" id="{6627026C-8FB0-4C61-B3ED-DE8FE96CC840}"/>
              </a:ext>
            </a:extLst>
          </p:cNvPr>
          <p:cNvPicPr>
            <a:picLocks noChangeAspect="1"/>
          </p:cNvPicPr>
          <p:nvPr/>
        </p:nvPicPr>
        <p:blipFill>
          <a:blip r:embed="rId4"/>
          <a:stretch>
            <a:fillRect/>
          </a:stretch>
        </p:blipFill>
        <p:spPr>
          <a:xfrm>
            <a:off x="6043812" y="1720984"/>
            <a:ext cx="5923725" cy="4165466"/>
          </a:xfrm>
          <a:prstGeom prst="rect">
            <a:avLst/>
          </a:prstGeom>
          <a:ln>
            <a:solidFill>
              <a:schemeClr val="tx1"/>
            </a:solidFill>
          </a:ln>
        </p:spPr>
      </p:pic>
      <p:pic>
        <p:nvPicPr>
          <p:cNvPr id="7" name="Picture 6">
            <a:extLst>
              <a:ext uri="{FF2B5EF4-FFF2-40B4-BE49-F238E27FC236}">
                <a16:creationId xmlns:a16="http://schemas.microsoft.com/office/drawing/2014/main" id="{DB2689A9-5C12-4099-969A-4848FC89DB23}"/>
              </a:ext>
            </a:extLst>
          </p:cNvPr>
          <p:cNvPicPr>
            <a:picLocks noChangeAspect="1"/>
          </p:cNvPicPr>
          <p:nvPr/>
        </p:nvPicPr>
        <p:blipFill>
          <a:blip r:embed="rId5"/>
          <a:stretch>
            <a:fillRect/>
          </a:stretch>
        </p:blipFill>
        <p:spPr>
          <a:xfrm>
            <a:off x="480060" y="2033804"/>
            <a:ext cx="5070846" cy="3361155"/>
          </a:xfrm>
          <a:prstGeom prst="rect">
            <a:avLst/>
          </a:prstGeom>
          <a:ln>
            <a:solidFill>
              <a:schemeClr val="tx1"/>
            </a:solidFill>
          </a:ln>
        </p:spPr>
      </p:pic>
    </p:spTree>
    <p:custDataLst>
      <p:tags r:id="rId1"/>
    </p:custDataLst>
    <p:extLst>
      <p:ext uri="{BB962C8B-B14F-4D97-AF65-F5344CB8AC3E}">
        <p14:creationId xmlns:p14="http://schemas.microsoft.com/office/powerpoint/2010/main" val="75502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27C33-6DF8-4B87-9092-3F647574E459}"/>
              </a:ext>
            </a:extLst>
          </p:cNvPr>
          <p:cNvSpPr>
            <a:spLocks noGrp="1"/>
          </p:cNvSpPr>
          <p:nvPr>
            <p:ph type="body" sz="quarter" idx="10"/>
          </p:nvPr>
        </p:nvSpPr>
        <p:spPr>
          <a:xfrm>
            <a:off x="543725" y="740879"/>
            <a:ext cx="11104549" cy="4683125"/>
          </a:xfrm>
        </p:spPr>
        <p:txBody>
          <a:bodyPr/>
          <a:lstStyle/>
          <a:p>
            <a:pPr marL="0" indent="0">
              <a:buNone/>
            </a:pPr>
            <a:r>
              <a:rPr lang="en-GB" b="1" dirty="0">
                <a:latin typeface="Arial" charset="0"/>
                <a:ea typeface="Arial" charset="0"/>
                <a:cs typeface="Arial" charset="0"/>
              </a:rPr>
              <a:t>Methodology systematic review of TPPs</a:t>
            </a:r>
            <a:endParaRPr lang="en-GB" dirty="0"/>
          </a:p>
        </p:txBody>
      </p:sp>
      <p:pic>
        <p:nvPicPr>
          <p:cNvPr id="7" name="Picture 6">
            <a:extLst>
              <a:ext uri="{FF2B5EF4-FFF2-40B4-BE49-F238E27FC236}">
                <a16:creationId xmlns:a16="http://schemas.microsoft.com/office/drawing/2014/main" id="{E4E4EDD1-E866-49CE-AACD-6C964E4042F9}"/>
              </a:ext>
            </a:extLst>
          </p:cNvPr>
          <p:cNvPicPr>
            <a:picLocks noChangeAspect="1"/>
          </p:cNvPicPr>
          <p:nvPr/>
        </p:nvPicPr>
        <p:blipFill>
          <a:blip r:embed="rId3"/>
          <a:stretch>
            <a:fillRect/>
          </a:stretch>
        </p:blipFill>
        <p:spPr>
          <a:xfrm>
            <a:off x="1811494" y="3709021"/>
            <a:ext cx="8205343" cy="2870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BF530F35-FE36-4A7C-A69B-791B7A424105}"/>
              </a:ext>
            </a:extLst>
          </p:cNvPr>
          <p:cNvSpPr txBox="1"/>
          <p:nvPr/>
        </p:nvSpPr>
        <p:spPr>
          <a:xfrm>
            <a:off x="183109" y="1349775"/>
            <a:ext cx="11582794" cy="3319883"/>
          </a:xfrm>
          <a:prstGeom prst="rect">
            <a:avLst/>
          </a:prstGeom>
          <a:noFill/>
        </p:spPr>
        <p:txBody>
          <a:bodyPr wrap="square" rtlCol="0">
            <a:spAutoFit/>
          </a:bodyPr>
          <a:lstStyle/>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Which test characteristics are included in TPPs?</a:t>
            </a:r>
          </a:p>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How are test characteristic requirements derived and agreed upon?</a:t>
            </a:r>
          </a:p>
          <a:p>
            <a:pPr marL="342900" lvl="1" indent="-342900">
              <a:lnSpc>
                <a:spcPct val="150000"/>
              </a:lnSpc>
              <a:spcBef>
                <a:spcPts val="1000"/>
              </a:spcBef>
              <a:buFont typeface="Arial" panose="020B0604020202020204" pitchFamily="34" charset="0"/>
              <a:buChar char="•"/>
              <a:defRPr/>
            </a:pPr>
            <a:r>
              <a:rPr lang="en-GB" sz="2800" dirty="0">
                <a:latin typeface="Arial" charset="0"/>
                <a:cs typeface="Arial" charset="0"/>
              </a:rPr>
              <a:t>Which stakeholder groups are involved?</a:t>
            </a:r>
          </a:p>
          <a:p>
            <a:pPr marL="342900" indent="-342900">
              <a:lnSpc>
                <a:spcPct val="90000"/>
              </a:lnSpc>
              <a:spcBef>
                <a:spcPts val="1000"/>
              </a:spcBef>
              <a:buFont typeface="Arial" panose="020B0604020202020204" pitchFamily="34" charset="0"/>
              <a:buChar char="•"/>
              <a:defRPr/>
            </a:pPr>
            <a:endParaRPr lang="en-US" sz="2800" dirty="0">
              <a:latin typeface="Arial" charset="0"/>
              <a:cs typeface="Arial" charset="0"/>
            </a:endParaRP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224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45387" y="496334"/>
            <a:ext cx="11528384" cy="856477"/>
          </a:xfrm>
        </p:spPr>
        <p:txBody>
          <a:bodyPr/>
          <a:lstStyle/>
          <a:p>
            <a:pPr>
              <a:lnSpc>
                <a:spcPct val="150000"/>
              </a:lnSpc>
              <a:defRPr/>
            </a:pPr>
            <a:r>
              <a:rPr lang="en-GB" b="1" dirty="0">
                <a:solidFill>
                  <a:prstClr val="black"/>
                </a:solidFill>
                <a:latin typeface="Arial" panose="020B0604020202020204" pitchFamily="34" charset="0"/>
                <a:cs typeface="Arial" panose="020B0604020202020204" pitchFamily="34" charset="0"/>
              </a:rPr>
              <a:t>Features of the included TPPs</a:t>
            </a: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endParaRPr lang="en-GB" sz="2400" dirty="0">
              <a:latin typeface="Arial" charset="0"/>
              <a:ea typeface="Arial" charset="0"/>
              <a:cs typeface="Arial" charset="0"/>
            </a:endParaRPr>
          </a:p>
        </p:txBody>
      </p:sp>
      <p:pic>
        <p:nvPicPr>
          <p:cNvPr id="8" name="Picture 7" descr="A picture containing text&#10;&#10;Description automatically generated">
            <a:extLst>
              <a:ext uri="{FF2B5EF4-FFF2-40B4-BE49-F238E27FC236}">
                <a16:creationId xmlns:a16="http://schemas.microsoft.com/office/drawing/2014/main" id="{C5FA0212-152E-4DF9-A374-E806B7C50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884" y="1396809"/>
            <a:ext cx="3810199" cy="2675246"/>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2E3C4A32-C887-4628-B3A9-0147DFBE2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766" y="1687074"/>
            <a:ext cx="2925481" cy="2431729"/>
          </a:xfrm>
          <a:prstGeom prst="rect">
            <a:avLst/>
          </a:prstGeom>
        </p:spPr>
      </p:pic>
      <p:pic>
        <p:nvPicPr>
          <p:cNvPr id="12" name="Picture 11" descr="Logo&#10;&#10;Description automatically generated">
            <a:extLst>
              <a:ext uri="{FF2B5EF4-FFF2-40B4-BE49-F238E27FC236}">
                <a16:creationId xmlns:a16="http://schemas.microsoft.com/office/drawing/2014/main" id="{6D1D255C-061A-4766-8B2A-C3E4B0305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121" y="3883382"/>
            <a:ext cx="3101940" cy="2818356"/>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D984D2B5-7296-4A0E-80A7-607B690AD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495" y="4480733"/>
            <a:ext cx="4728510" cy="2062498"/>
          </a:xfrm>
          <a:prstGeom prst="rect">
            <a:avLst/>
          </a:prstGeom>
        </p:spPr>
      </p:pic>
    </p:spTree>
    <p:extLst>
      <p:ext uri="{BB962C8B-B14F-4D97-AF65-F5344CB8AC3E}">
        <p14:creationId xmlns:p14="http://schemas.microsoft.com/office/powerpoint/2010/main" val="340665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45387" y="496334"/>
            <a:ext cx="11528384" cy="856477"/>
          </a:xfrm>
        </p:spPr>
        <p:txBody>
          <a:bodyPr/>
          <a:lstStyle/>
          <a:p>
            <a:pPr>
              <a:lnSpc>
                <a:spcPct val="150000"/>
              </a:lnSpc>
              <a:defRPr/>
            </a:pPr>
            <a:r>
              <a:rPr lang="en-GB" b="1" dirty="0">
                <a:solidFill>
                  <a:prstClr val="black"/>
                </a:solidFill>
                <a:latin typeface="Arial" panose="020B0604020202020204" pitchFamily="34" charset="0"/>
                <a:cs typeface="Arial" panose="020B0604020202020204" pitchFamily="34" charset="0"/>
              </a:rPr>
              <a:t>Typical TPP development process</a:t>
            </a: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endParaRPr lang="en-GB" sz="2400" dirty="0">
              <a:latin typeface="Arial" charset="0"/>
              <a:ea typeface="Arial" charset="0"/>
              <a:cs typeface="Arial" charset="0"/>
            </a:endParaRPr>
          </a:p>
        </p:txBody>
      </p:sp>
      <p:pic>
        <p:nvPicPr>
          <p:cNvPr id="11" name="Picture 10" descr="Diagram&#10;&#10;Description automatically generated">
            <a:extLst>
              <a:ext uri="{FF2B5EF4-FFF2-40B4-BE49-F238E27FC236}">
                <a16:creationId xmlns:a16="http://schemas.microsoft.com/office/drawing/2014/main" id="{A7E2B4B4-BC45-47D4-8A9F-86E6FFB1E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301766"/>
            <a:ext cx="7489425" cy="5556234"/>
          </a:xfrm>
          <a:prstGeom prst="rect">
            <a:avLst/>
          </a:prstGeom>
        </p:spPr>
      </p:pic>
    </p:spTree>
    <p:extLst>
      <p:ext uri="{BB962C8B-B14F-4D97-AF65-F5344CB8AC3E}">
        <p14:creationId xmlns:p14="http://schemas.microsoft.com/office/powerpoint/2010/main" val="275764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0294E9E-5D82-4721-AC54-532CA9BD53D9}"/>
              </a:ext>
            </a:extLst>
          </p:cNvPr>
          <p:cNvSpPr txBox="1">
            <a:spLocks/>
          </p:cNvSpPr>
          <p:nvPr/>
        </p:nvSpPr>
        <p:spPr>
          <a:xfrm>
            <a:off x="259480" y="430122"/>
            <a:ext cx="11516922" cy="5055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cs typeface="Arial" charset="0"/>
              </a:rPr>
              <a:t>Most frequent test specifications</a:t>
            </a:r>
          </a:p>
          <a:p>
            <a:pPr marL="342900" indent="-342900">
              <a:buFont typeface="Arial" panose="020B0604020202020204" pitchFamily="34" charset="0"/>
              <a:buChar char="•"/>
            </a:pPr>
            <a:endParaRPr lang="en-GB" sz="2400" dirty="0">
              <a:latin typeface="Arial" charset="0"/>
              <a:ea typeface="Arial" charset="0"/>
              <a:cs typeface="Arial" charset="0"/>
            </a:endParaRPr>
          </a:p>
        </p:txBody>
      </p:sp>
      <p:pic>
        <p:nvPicPr>
          <p:cNvPr id="3" name="Picture 2" descr="Diagram, timeline&#10;&#10;Description automatically generated">
            <a:extLst>
              <a:ext uri="{FF2B5EF4-FFF2-40B4-BE49-F238E27FC236}">
                <a16:creationId xmlns:a16="http://schemas.microsoft.com/office/drawing/2014/main" id="{7DFA4377-EB00-4878-B035-3FB7D5BD5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558" y="918334"/>
            <a:ext cx="9564796" cy="5939666"/>
          </a:xfrm>
          <a:prstGeom prst="rect">
            <a:avLst/>
          </a:prstGeom>
        </p:spPr>
      </p:pic>
    </p:spTree>
    <p:extLst>
      <p:ext uri="{BB962C8B-B14F-4D97-AF65-F5344CB8AC3E}">
        <p14:creationId xmlns:p14="http://schemas.microsoft.com/office/powerpoint/2010/main" val="6581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45387" y="496334"/>
            <a:ext cx="11528384" cy="856477"/>
          </a:xfrm>
        </p:spPr>
        <p:txBody>
          <a:bodyPr/>
          <a:lstStyle/>
          <a:p>
            <a:pPr>
              <a:lnSpc>
                <a:spcPct val="150000"/>
              </a:lnSpc>
              <a:defRPr/>
            </a:pPr>
            <a:r>
              <a:rPr lang="en-GB" b="1" dirty="0">
                <a:solidFill>
                  <a:prstClr val="black"/>
                </a:solidFill>
                <a:latin typeface="Arial" panose="020B0604020202020204" pitchFamily="34" charset="0"/>
                <a:cs typeface="Arial" panose="020B0604020202020204" pitchFamily="34" charset="0"/>
              </a:rPr>
              <a:t>Methodological limitations of TPPs</a:t>
            </a: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marL="1028700" lvl="1" indent="-342900">
              <a:buFont typeface="Wingdings" panose="05000000000000000000" pitchFamily="2" charset="2"/>
              <a:buChar char="Ø"/>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pPr lvl="1" indent="0">
              <a:buNone/>
            </a:pPr>
            <a:endParaRPr lang="en-GB" sz="1600" dirty="0">
              <a:latin typeface="Arial" charset="0"/>
              <a:ea typeface="Arial" charset="0"/>
              <a:cs typeface="Arial" charset="0"/>
            </a:endParaRPr>
          </a:p>
          <a:p>
            <a:endParaRPr lang="en-GB" sz="2400" dirty="0">
              <a:latin typeface="Arial" charset="0"/>
              <a:ea typeface="Arial" charset="0"/>
              <a:cs typeface="Arial" charset="0"/>
            </a:endParaRPr>
          </a:p>
        </p:txBody>
      </p:sp>
      <p:pic>
        <p:nvPicPr>
          <p:cNvPr id="3" name="Picture 2">
            <a:extLst>
              <a:ext uri="{FF2B5EF4-FFF2-40B4-BE49-F238E27FC236}">
                <a16:creationId xmlns:a16="http://schemas.microsoft.com/office/drawing/2014/main" id="{EA6C8AA0-6F8F-4B1D-A90F-907995E3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915" y="1450838"/>
            <a:ext cx="4237056" cy="2632647"/>
          </a:xfrm>
          <a:prstGeom prst="rect">
            <a:avLst/>
          </a:prstGeom>
          <a:ln w="12700">
            <a:noFill/>
          </a:ln>
        </p:spPr>
      </p:pic>
      <p:pic>
        <p:nvPicPr>
          <p:cNvPr id="5" name="Picture 4" descr="Logo&#10;&#10;Description automatically generated">
            <a:extLst>
              <a:ext uri="{FF2B5EF4-FFF2-40B4-BE49-F238E27FC236}">
                <a16:creationId xmlns:a16="http://schemas.microsoft.com/office/drawing/2014/main" id="{318CBB2E-7309-425E-BF7E-13559B92E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962" y="1185198"/>
            <a:ext cx="3864295" cy="2923342"/>
          </a:xfrm>
          <a:prstGeom prst="rect">
            <a:avLst/>
          </a:prstGeom>
          <a:ln w="12700">
            <a:noFill/>
          </a:ln>
        </p:spPr>
      </p:pic>
      <p:pic>
        <p:nvPicPr>
          <p:cNvPr id="6" name="Picture 5">
            <a:extLst>
              <a:ext uri="{FF2B5EF4-FFF2-40B4-BE49-F238E27FC236}">
                <a16:creationId xmlns:a16="http://schemas.microsoft.com/office/drawing/2014/main" id="{072FDB54-FD27-49F2-84F3-7A39FC780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566" y="3848506"/>
            <a:ext cx="4306865" cy="2733922"/>
          </a:xfrm>
          <a:prstGeom prst="rect">
            <a:avLst/>
          </a:prstGeom>
          <a:ln>
            <a:noFill/>
          </a:ln>
        </p:spPr>
      </p:pic>
      <p:pic>
        <p:nvPicPr>
          <p:cNvPr id="7" name="Picture 6">
            <a:extLst>
              <a:ext uri="{FF2B5EF4-FFF2-40B4-BE49-F238E27FC236}">
                <a16:creationId xmlns:a16="http://schemas.microsoft.com/office/drawing/2014/main" id="{5D0583F7-C5A4-4F7A-9837-1D8A01A4C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2391" y="3819372"/>
            <a:ext cx="3724564" cy="2838212"/>
          </a:xfrm>
          <a:prstGeom prst="rect">
            <a:avLst/>
          </a:prstGeom>
          <a:ln>
            <a:noFill/>
          </a:ln>
        </p:spPr>
      </p:pic>
    </p:spTree>
    <p:extLst>
      <p:ext uri="{BB962C8B-B14F-4D97-AF65-F5344CB8AC3E}">
        <p14:creationId xmlns:p14="http://schemas.microsoft.com/office/powerpoint/2010/main" val="3261584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12.8"/>
</p:tagLst>
</file>

<file path=ppt/tags/tag2.xml><?xml version="1.0" encoding="utf-8"?>
<p:tagLst xmlns:a="http://schemas.openxmlformats.org/drawingml/2006/main" xmlns:r="http://schemas.openxmlformats.org/officeDocument/2006/relationships" xmlns:p="http://schemas.openxmlformats.org/presentationml/2006/main">
  <p:tag name="TIMING" val="|116.5|21.1"/>
</p:tagLst>
</file>

<file path=ppt/tags/tag3.xml><?xml version="1.0" encoding="utf-8"?>
<p:tagLst xmlns:a="http://schemas.openxmlformats.org/drawingml/2006/main" xmlns:r="http://schemas.openxmlformats.org/officeDocument/2006/relationships" xmlns:p="http://schemas.openxmlformats.org/presentationml/2006/main">
  <p:tag name="TIMING" val="|1.3|112.8"/>
</p:tagLst>
</file>

<file path=ppt/tags/tag4.xml><?xml version="1.0" encoding="utf-8"?>
<p:tagLst xmlns:a="http://schemas.openxmlformats.org/drawingml/2006/main" xmlns:r="http://schemas.openxmlformats.org/officeDocument/2006/relationships" xmlns:p="http://schemas.openxmlformats.org/presentationml/2006/main">
  <p:tag name="TIMING" val="|1.3|112.8"/>
</p:tagLst>
</file>

<file path=ppt/tags/tag5.xml><?xml version="1.0" encoding="utf-8"?>
<p:tagLst xmlns:a="http://schemas.openxmlformats.org/drawingml/2006/main" xmlns:r="http://schemas.openxmlformats.org/officeDocument/2006/relationships" xmlns:p="http://schemas.openxmlformats.org/presentationml/2006/main">
  <p:tag name="TIMING" val="|1.3|112.8"/>
</p:tagLst>
</file>

<file path=ppt/tags/tag6.xml><?xml version="1.0" encoding="utf-8"?>
<p:tagLst xmlns:a="http://schemas.openxmlformats.org/drawingml/2006/main" xmlns:r="http://schemas.openxmlformats.org/officeDocument/2006/relationships" xmlns:p="http://schemas.openxmlformats.org/presentationml/2006/main">
  <p:tag name="TIMING" val="|1.3|112.8"/>
</p:tagLst>
</file>

<file path=ppt/tags/tag7.xml><?xml version="1.0" encoding="utf-8"?>
<p:tagLst xmlns:a="http://schemas.openxmlformats.org/drawingml/2006/main" xmlns:r="http://schemas.openxmlformats.org/officeDocument/2006/relationships" xmlns:p="http://schemas.openxmlformats.org/presentationml/2006/main">
  <p:tag name="TIMING" val="|1.3|112.8"/>
</p:tagLst>
</file>

<file path=ppt/tags/tag8.xml><?xml version="1.0" encoding="utf-8"?>
<p:tagLst xmlns:a="http://schemas.openxmlformats.org/drawingml/2006/main" xmlns:r="http://schemas.openxmlformats.org/officeDocument/2006/relationships" xmlns:p="http://schemas.openxmlformats.org/presentationml/2006/main">
  <p:tag name="TIMING" val="|1.3|112.8"/>
</p:tagLst>
</file>

<file path=ppt/tags/tag9.xml><?xml version="1.0" encoding="utf-8"?>
<p:tagLst xmlns:a="http://schemas.openxmlformats.org/drawingml/2006/main" xmlns:r="http://schemas.openxmlformats.org/officeDocument/2006/relationships" xmlns:p="http://schemas.openxmlformats.org/presentationml/2006/main">
  <p:tag name="TIMING" val="|1.3|11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3772</TotalTime>
  <Words>6931</Words>
  <Application>Microsoft Office PowerPoint</Application>
  <PresentationFormat>Widescreen</PresentationFormat>
  <Paragraphs>870</Paragraphs>
  <Slides>26</Slides>
  <Notes>26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vt:lpstr>
      <vt:lpstr>Calibri Light</vt:lpstr>
      <vt:lpstr>Symbol</vt:lpstr>
      <vt:lpstr>Times New Roman</vt:lpstr>
      <vt:lpstr>Tw Cen MT</vt:lpstr>
      <vt:lpstr>Tw Cen MT Condensed</vt:lpstr>
      <vt:lpstr>Wingdings</vt:lpstr>
      <vt:lpstr>Wingdings 3</vt:lpstr>
      <vt:lpstr>Integral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Discrete event simulation – model structure</vt:lpstr>
      <vt:lpstr>Discrete event simulation – model analysis</vt:lpstr>
      <vt:lpstr>Discrete event simulation – model analysis</vt:lpstr>
      <vt:lpstr>1 – Assessment of clinical effectiveness </vt:lpstr>
      <vt:lpstr>2 – Assessment of cost-effectiveness outputs - results </vt:lpstr>
      <vt:lpstr>3 – Headroom and threshold costs</vt:lpstr>
      <vt:lpstr>4 – Minimal and optimal performance specifications</vt:lpstr>
      <vt:lpstr>Discrete event simulation - discussion </vt:lpstr>
      <vt:lpstr>EEE &amp; TPP methodology – key considerations </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Cocco</dc:creator>
  <cp:lastModifiedBy>Paola Cocco</cp:lastModifiedBy>
  <cp:revision>8</cp:revision>
  <dcterms:created xsi:type="dcterms:W3CDTF">2020-11-18T07:29:10Z</dcterms:created>
  <dcterms:modified xsi:type="dcterms:W3CDTF">2022-03-11T15:10:22Z</dcterms:modified>
</cp:coreProperties>
</file>